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71"/>
  </p:notesMasterIdLst>
  <p:sldIdLst>
    <p:sldId id="256" r:id="rId2"/>
    <p:sldId id="384" r:id="rId3"/>
    <p:sldId id="383" r:id="rId4"/>
    <p:sldId id="258" r:id="rId5"/>
    <p:sldId id="438" r:id="rId6"/>
    <p:sldId id="303" r:id="rId7"/>
    <p:sldId id="315" r:id="rId8"/>
    <p:sldId id="299" r:id="rId9"/>
    <p:sldId id="301" r:id="rId10"/>
    <p:sldId id="440" r:id="rId11"/>
    <p:sldId id="407" r:id="rId12"/>
    <p:sldId id="411" r:id="rId13"/>
    <p:sldId id="409" r:id="rId14"/>
    <p:sldId id="410" r:id="rId15"/>
    <p:sldId id="441" r:id="rId16"/>
    <p:sldId id="296" r:id="rId17"/>
    <p:sldId id="431" r:id="rId18"/>
    <p:sldId id="323" r:id="rId19"/>
    <p:sldId id="386" r:id="rId20"/>
    <p:sldId id="324" r:id="rId21"/>
    <p:sldId id="412" r:id="rId22"/>
    <p:sldId id="442" r:id="rId23"/>
    <p:sldId id="443" r:id="rId24"/>
    <p:sldId id="444" r:id="rId25"/>
    <p:sldId id="398" r:id="rId26"/>
    <p:sldId id="399" r:id="rId27"/>
    <p:sldId id="445" r:id="rId28"/>
    <p:sldId id="446" r:id="rId29"/>
    <p:sldId id="400" r:id="rId30"/>
    <p:sldId id="366" r:id="rId31"/>
    <p:sldId id="272" r:id="rId32"/>
    <p:sldId id="413" r:id="rId33"/>
    <p:sldId id="416" r:id="rId34"/>
    <p:sldId id="463" r:id="rId35"/>
    <p:sldId id="447" r:id="rId36"/>
    <p:sldId id="448" r:id="rId37"/>
    <p:sldId id="449" r:id="rId38"/>
    <p:sldId id="450" r:id="rId39"/>
    <p:sldId id="451" r:id="rId40"/>
    <p:sldId id="368" r:id="rId41"/>
    <p:sldId id="464" r:id="rId42"/>
    <p:sldId id="415" r:id="rId43"/>
    <p:sldId id="439" r:id="rId44"/>
    <p:sldId id="419" r:id="rId45"/>
    <p:sldId id="420" r:id="rId46"/>
    <p:sldId id="465" r:id="rId47"/>
    <p:sldId id="424" r:id="rId48"/>
    <p:sldId id="456" r:id="rId49"/>
    <p:sldId id="453" r:id="rId50"/>
    <p:sldId id="452" r:id="rId51"/>
    <p:sldId id="466" r:id="rId52"/>
    <p:sldId id="405" r:id="rId53"/>
    <p:sldId id="454" r:id="rId54"/>
    <p:sldId id="457" r:id="rId55"/>
    <p:sldId id="467" r:id="rId56"/>
    <p:sldId id="458" r:id="rId57"/>
    <p:sldId id="459" r:id="rId58"/>
    <p:sldId id="460" r:id="rId59"/>
    <p:sldId id="461" r:id="rId60"/>
    <p:sldId id="462" r:id="rId61"/>
    <p:sldId id="468" r:id="rId62"/>
    <p:sldId id="472" r:id="rId63"/>
    <p:sldId id="469" r:id="rId64"/>
    <p:sldId id="471" r:id="rId65"/>
    <p:sldId id="289" r:id="rId66"/>
    <p:sldId id="292" r:id="rId67"/>
    <p:sldId id="455" r:id="rId68"/>
    <p:sldId id="470" r:id="rId69"/>
    <p:sldId id="47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F0F4F8"/>
    <a:srgbClr val="C4C301"/>
    <a:srgbClr val="DB3B46"/>
    <a:srgbClr val="5A0D5A"/>
    <a:srgbClr val="6D076D"/>
    <a:srgbClr val="F9C722"/>
    <a:srgbClr val="78BB42"/>
    <a:srgbClr val="DC3D2A"/>
    <a:srgbClr val="E77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1"/>
    <p:restoredTop sz="85172"/>
  </p:normalViewPr>
  <p:slideViewPr>
    <p:cSldViewPr snapToGrid="0" snapToObjects="1">
      <p:cViewPr>
        <p:scale>
          <a:sx n="97" d="100"/>
          <a:sy n="97" d="100"/>
        </p:scale>
        <p:origin x="560" y="70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image" Target="../media/image47.svg"/><Relationship Id="rId16" Type="http://schemas.openxmlformats.org/officeDocument/2006/relationships/image" Target="../media/image61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image" Target="../media/image47.svg"/><Relationship Id="rId16" Type="http://schemas.openxmlformats.org/officeDocument/2006/relationships/image" Target="../media/image61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8D67D4-24C2-4427-9DA9-A3AEEE40571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Cadre</a:t>
          </a:r>
          <a:endParaRPr lang="en-US"/>
        </a:p>
      </dgm:t>
    </dgm:pt>
    <dgm:pt modelId="{18D0EF1E-6398-43D4-B746-EA8C3FA12B7F}" type="parTrans" cxnId="{A31C0EA0-F9B5-494F-B958-D775DE1B817C}">
      <dgm:prSet/>
      <dgm:spPr/>
      <dgm:t>
        <a:bodyPr/>
        <a:lstStyle/>
        <a:p>
          <a:endParaRPr lang="en-US"/>
        </a:p>
      </dgm:t>
    </dgm:pt>
    <dgm:pt modelId="{51FE6038-5D2D-48A2-9EC9-9BC309AECDA4}" type="sibTrans" cxnId="{A31C0EA0-F9B5-494F-B958-D775DE1B817C}">
      <dgm:prSet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Analyse exploratoire</a:t>
          </a:r>
          <a:endParaRPr lang="en-US"/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A337514E-F620-4D49-A4CF-A5A978494E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Segmentation</a:t>
          </a:r>
        </a:p>
      </dgm:t>
    </dgm:pt>
    <dgm:pt modelId="{FE82E917-033A-4F79-947B-B2F04A1921BB}" type="parTrans" cxnId="{C9D9216A-BA77-4334-AA97-BF989E2A58E1}">
      <dgm:prSet/>
      <dgm:spPr/>
      <dgm:t>
        <a:bodyPr/>
        <a:lstStyle/>
        <a:p>
          <a:endParaRPr lang="en-US"/>
        </a:p>
      </dgm:t>
    </dgm:pt>
    <dgm:pt modelId="{620392BF-02A8-43B1-9B83-E43B9EE33561}" type="sibTrans" cxnId="{C9D9216A-BA77-4334-AA97-BF989E2A58E1}">
      <dgm:prSet/>
      <dgm:spPr/>
      <dgm:t>
        <a:bodyPr/>
        <a:lstStyle/>
        <a:p>
          <a:endParaRPr lang="en-US"/>
        </a:p>
      </dgm:t>
    </dgm:pt>
    <dgm:pt modelId="{AC23B4C4-4ED5-4040-ACD6-5D057A5405E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Questions - Réponses</a:t>
          </a:r>
          <a:endParaRPr lang="en-US"/>
        </a:p>
      </dgm:t>
    </dgm:pt>
    <dgm:pt modelId="{72695828-79A3-43B3-94B3-B3A0E78FA660}" type="parTrans" cxnId="{0BA34AA3-C49E-4678-AEFC-2EA6020C0CA8}">
      <dgm:prSet/>
      <dgm:spPr/>
      <dgm:t>
        <a:bodyPr/>
        <a:lstStyle/>
        <a:p>
          <a:endParaRPr lang="en-US"/>
        </a:p>
      </dgm:t>
    </dgm:pt>
    <dgm:pt modelId="{346F102E-ACF6-4E3D-BC4B-4821253022C9}" type="sibTrans" cxnId="{0BA34AA3-C49E-4678-AEFC-2EA6020C0CA8}">
      <dgm:prSet/>
      <dgm:spPr/>
      <dgm:t>
        <a:bodyPr/>
        <a:lstStyle/>
        <a:p>
          <a:endParaRPr lang="en-US"/>
        </a:p>
      </dgm:t>
    </dgm:pt>
    <dgm:pt modelId="{120678F8-EC71-794F-A0A7-E2257AFE6AB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Ciblage et Nettoyage des données</a:t>
          </a:r>
          <a:endParaRPr lang="en-US"/>
        </a:p>
      </dgm:t>
    </dgm:pt>
    <dgm:pt modelId="{EF4159D4-62E2-774C-A2C0-9DEA8A38300E}" type="parTrans" cxnId="{8C0201E3-477B-D34F-991D-D1C799419377}">
      <dgm:prSet/>
      <dgm:spPr/>
      <dgm:t>
        <a:bodyPr/>
        <a:lstStyle/>
        <a:p>
          <a:endParaRPr lang="en-US"/>
        </a:p>
      </dgm:t>
    </dgm:pt>
    <dgm:pt modelId="{EF8C799A-2717-0740-BD9A-2336A05AC3BD}" type="sibTrans" cxnId="{8C0201E3-477B-D34F-991D-D1C799419377}">
      <dgm:prSet/>
      <dgm:spPr/>
      <dgm:t>
        <a:bodyPr/>
        <a:lstStyle/>
        <a:p>
          <a:endParaRPr lang="en-US"/>
        </a:p>
      </dgm:t>
    </dgm:pt>
    <dgm:pt modelId="{4C3098D2-B188-4FEB-BECA-90E2684955E0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A6B4B1B2-E4B7-426A-8B3F-D0114BF53E2C}" type="pres">
      <dgm:prSet presAssocID="{D28D67D4-24C2-4427-9DA9-A3AEEE40571A}" presName="compNode" presStyleCnt="0"/>
      <dgm:spPr/>
    </dgm:pt>
    <dgm:pt modelId="{4D7C9F47-2F00-4DF6-8CDC-D87C668C2124}" type="pres">
      <dgm:prSet presAssocID="{D28D67D4-24C2-4427-9DA9-A3AEEE40571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92C0742-BE9E-47CF-ABFF-BE18CA9A6EEA}" type="pres">
      <dgm:prSet presAssocID="{D28D67D4-24C2-4427-9DA9-A3AEEE40571A}" presName="spaceRect" presStyleCnt="0"/>
      <dgm:spPr/>
    </dgm:pt>
    <dgm:pt modelId="{90826A96-594A-4B3D-84B4-787A2253C7B3}" type="pres">
      <dgm:prSet presAssocID="{D28D67D4-24C2-4427-9DA9-A3AEEE40571A}" presName="textRect" presStyleLbl="revTx" presStyleIdx="0" presStyleCnt="5">
        <dgm:presLayoutVars>
          <dgm:chMax val="1"/>
          <dgm:chPref val="1"/>
        </dgm:presLayoutVars>
      </dgm:prSet>
      <dgm:spPr/>
    </dgm:pt>
    <dgm:pt modelId="{B67ADE9E-2486-4DE9-952B-36B4D4D5A80D}" type="pres">
      <dgm:prSet presAssocID="{51FE6038-5D2D-48A2-9EC9-9BC309AECDA4}" presName="sibTrans" presStyleCnt="0"/>
      <dgm:spPr/>
    </dgm:pt>
    <dgm:pt modelId="{6C490A8E-4408-46BB-B068-19F2F2814136}" type="pres">
      <dgm:prSet presAssocID="{120678F8-EC71-794F-A0A7-E2257AFE6ABA}" presName="compNode" presStyleCnt="0"/>
      <dgm:spPr/>
    </dgm:pt>
    <dgm:pt modelId="{4AD8AF45-27AE-43C7-8DF7-362A009A5409}" type="pres">
      <dgm:prSet presAssocID="{120678F8-EC71-794F-A0A7-E2257AFE6AB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ABE869E-05F6-47E4-A8E1-F6EEF1788E05}" type="pres">
      <dgm:prSet presAssocID="{120678F8-EC71-794F-A0A7-E2257AFE6ABA}" presName="spaceRect" presStyleCnt="0"/>
      <dgm:spPr/>
    </dgm:pt>
    <dgm:pt modelId="{F1371227-488B-4414-BDE5-BDDBB2FEFC45}" type="pres">
      <dgm:prSet presAssocID="{120678F8-EC71-794F-A0A7-E2257AFE6ABA}" presName="textRect" presStyleLbl="revTx" presStyleIdx="1" presStyleCnt="5">
        <dgm:presLayoutVars>
          <dgm:chMax val="1"/>
          <dgm:chPref val="1"/>
        </dgm:presLayoutVars>
      </dgm:prSet>
      <dgm:spPr/>
    </dgm:pt>
    <dgm:pt modelId="{5AE2CBC7-5540-4451-9332-6C18DC5D7347}" type="pres">
      <dgm:prSet presAssocID="{EF8C799A-2717-0740-BD9A-2336A05AC3BD}" presName="sibTrans" presStyleCnt="0"/>
      <dgm:spPr/>
    </dgm:pt>
    <dgm:pt modelId="{AB72F7F2-7989-455E-A721-A3244D36D496}" type="pres">
      <dgm:prSet presAssocID="{66F01CD2-3250-4D6D-AFBC-5A991591EDF2}" presName="compNode" presStyleCnt="0"/>
      <dgm:spPr/>
    </dgm:pt>
    <dgm:pt modelId="{72B11CC4-2198-4B48-BB84-AAD2C7A0C745}" type="pres">
      <dgm:prSet presAssocID="{66F01CD2-3250-4D6D-AFBC-5A991591ED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5A2D853-5286-4BFC-AC02-D3B998B54A32}" type="pres">
      <dgm:prSet presAssocID="{66F01CD2-3250-4D6D-AFBC-5A991591EDF2}" presName="spaceRect" presStyleCnt="0"/>
      <dgm:spPr/>
    </dgm:pt>
    <dgm:pt modelId="{35DDEB99-BA2C-4DDE-8EDA-8BB0041525C4}" type="pres">
      <dgm:prSet presAssocID="{66F01CD2-3250-4D6D-AFBC-5A991591EDF2}" presName="textRect" presStyleLbl="revTx" presStyleIdx="2" presStyleCnt="5">
        <dgm:presLayoutVars>
          <dgm:chMax val="1"/>
          <dgm:chPref val="1"/>
        </dgm:presLayoutVars>
      </dgm:prSet>
      <dgm:spPr/>
    </dgm:pt>
    <dgm:pt modelId="{E2CCBE7C-42F6-46CD-838D-36ABFBBBB748}" type="pres">
      <dgm:prSet presAssocID="{E38D1ADC-0EFA-4FF8-955D-CAB2654BB5AB}" presName="sibTrans" presStyleCnt="0"/>
      <dgm:spPr/>
    </dgm:pt>
    <dgm:pt modelId="{0201159A-2FF3-4FAB-B8E9-C62DF900487A}" type="pres">
      <dgm:prSet presAssocID="{A337514E-F620-4D49-A4CF-A5A978494EF8}" presName="compNode" presStyleCnt="0"/>
      <dgm:spPr/>
    </dgm:pt>
    <dgm:pt modelId="{C7BA6CE6-7D9B-49E8-AA88-E86484281ECC}" type="pres">
      <dgm:prSet presAssocID="{A337514E-F620-4D49-A4CF-A5A978494EF8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3CE7715-DC51-4982-962C-78E35F478E54}" type="pres">
      <dgm:prSet presAssocID="{A337514E-F620-4D49-A4CF-A5A978494EF8}" presName="spaceRect" presStyleCnt="0"/>
      <dgm:spPr/>
    </dgm:pt>
    <dgm:pt modelId="{28E00F04-7A61-4AA0-BF00-5FF366D62681}" type="pres">
      <dgm:prSet presAssocID="{A337514E-F620-4D49-A4CF-A5A978494EF8}" presName="textRect" presStyleLbl="revTx" presStyleIdx="3" presStyleCnt="5">
        <dgm:presLayoutVars>
          <dgm:chMax val="1"/>
          <dgm:chPref val="1"/>
        </dgm:presLayoutVars>
      </dgm:prSet>
      <dgm:spPr/>
    </dgm:pt>
    <dgm:pt modelId="{EA36CAFA-21F2-4C11-BCE6-744D479900DF}" type="pres">
      <dgm:prSet presAssocID="{620392BF-02A8-43B1-9B83-E43B9EE33561}" presName="sibTrans" presStyleCnt="0"/>
      <dgm:spPr/>
    </dgm:pt>
    <dgm:pt modelId="{B0146CB0-CA14-43D6-8703-E6AEB9423FE3}" type="pres">
      <dgm:prSet presAssocID="{AC23B4C4-4ED5-4040-ACD6-5D057A5405E4}" presName="compNode" presStyleCnt="0"/>
      <dgm:spPr/>
    </dgm:pt>
    <dgm:pt modelId="{59814F26-C5C1-4EBA-B830-BBCE9247771F}" type="pres">
      <dgm:prSet presAssocID="{AC23B4C4-4ED5-4040-ACD6-5D057A5405E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1544E5F-C1C4-47D9-B32F-3A6F037F32FF}" type="pres">
      <dgm:prSet presAssocID="{AC23B4C4-4ED5-4040-ACD6-5D057A5405E4}" presName="spaceRect" presStyleCnt="0"/>
      <dgm:spPr/>
    </dgm:pt>
    <dgm:pt modelId="{8C494FE7-C194-4DBB-860C-A655DC7B3C92}" type="pres">
      <dgm:prSet presAssocID="{AC23B4C4-4ED5-4040-ACD6-5D057A5405E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E74700-CD05-1B4E-A1DA-D165E0187E90}" type="presOf" srcId="{A337514E-F620-4D49-A4CF-A5A978494EF8}" destId="{28E00F04-7A61-4AA0-BF00-5FF366D62681}" srcOrd="0" destOrd="0" presId="urn:microsoft.com/office/officeart/2018/2/layout/IconLabelList"/>
    <dgm:cxn modelId="{BE4BE225-B4BB-BC43-8FBF-202A015A1635}" type="presOf" srcId="{D28D67D4-24C2-4427-9DA9-A3AEEE40571A}" destId="{90826A96-594A-4B3D-84B4-787A2253C7B3}" srcOrd="0" destOrd="0" presId="urn:microsoft.com/office/officeart/2018/2/layout/IconLabelList"/>
    <dgm:cxn modelId="{C9D9216A-BA77-4334-AA97-BF989E2A58E1}" srcId="{67CD1924-80FA-4EB9-B7F9-9D1D400F336C}" destId="{A337514E-F620-4D49-A4CF-A5A978494EF8}" srcOrd="3" destOrd="0" parTransId="{FE82E917-033A-4F79-947B-B2F04A1921BB}" sibTransId="{620392BF-02A8-43B1-9B83-E43B9EE33561}"/>
    <dgm:cxn modelId="{E7331176-73DF-AF4A-A5D0-DDA98D6169BC}" type="presOf" srcId="{AC23B4C4-4ED5-4040-ACD6-5D057A5405E4}" destId="{8C494FE7-C194-4DBB-860C-A655DC7B3C92}" srcOrd="0" destOrd="0" presId="urn:microsoft.com/office/officeart/2018/2/layout/IconLabelList"/>
    <dgm:cxn modelId="{6706F278-5EB8-465C-8E04-6E285ABE7C39}" srcId="{67CD1924-80FA-4EB9-B7F9-9D1D400F336C}" destId="{66F01CD2-3250-4D6D-AFBC-5A991591EDF2}" srcOrd="2" destOrd="0" parTransId="{29FD73E3-90DF-46E7-BC5C-0EEA89BCE8F3}" sibTransId="{E38D1ADC-0EFA-4FF8-955D-CAB2654BB5AB}"/>
    <dgm:cxn modelId="{193CB083-0DCD-3D4D-9D67-1D8C3B593D3F}" type="presOf" srcId="{67CD1924-80FA-4EB9-B7F9-9D1D400F336C}" destId="{4C3098D2-B188-4FEB-BECA-90E2684955E0}" srcOrd="0" destOrd="0" presId="urn:microsoft.com/office/officeart/2018/2/layout/IconLabelList"/>
    <dgm:cxn modelId="{A31C0EA0-F9B5-494F-B958-D775DE1B817C}" srcId="{67CD1924-80FA-4EB9-B7F9-9D1D400F336C}" destId="{D28D67D4-24C2-4427-9DA9-A3AEEE40571A}" srcOrd="0" destOrd="0" parTransId="{18D0EF1E-6398-43D4-B746-EA8C3FA12B7F}" sibTransId="{51FE6038-5D2D-48A2-9EC9-9BC309AECDA4}"/>
    <dgm:cxn modelId="{0BA34AA3-C49E-4678-AEFC-2EA6020C0CA8}" srcId="{67CD1924-80FA-4EB9-B7F9-9D1D400F336C}" destId="{AC23B4C4-4ED5-4040-ACD6-5D057A5405E4}" srcOrd="4" destOrd="0" parTransId="{72695828-79A3-43B3-94B3-B3A0E78FA660}" sibTransId="{346F102E-ACF6-4E3D-BC4B-4821253022C9}"/>
    <dgm:cxn modelId="{7EDFF8B5-1C53-9044-BD98-D050A97EA331}" type="presOf" srcId="{66F01CD2-3250-4D6D-AFBC-5A991591EDF2}" destId="{35DDEB99-BA2C-4DDE-8EDA-8BB0041525C4}" srcOrd="0" destOrd="0" presId="urn:microsoft.com/office/officeart/2018/2/layout/IconLabelList"/>
    <dgm:cxn modelId="{B88876C9-6B2B-E34A-A90F-AF5F3819C3CF}" type="presOf" srcId="{120678F8-EC71-794F-A0A7-E2257AFE6ABA}" destId="{F1371227-488B-4414-BDE5-BDDBB2FEFC45}" srcOrd="0" destOrd="0" presId="urn:microsoft.com/office/officeart/2018/2/layout/IconLabelList"/>
    <dgm:cxn modelId="{8C0201E3-477B-D34F-991D-D1C799419377}" srcId="{67CD1924-80FA-4EB9-B7F9-9D1D400F336C}" destId="{120678F8-EC71-794F-A0A7-E2257AFE6ABA}" srcOrd="1" destOrd="0" parTransId="{EF4159D4-62E2-774C-A2C0-9DEA8A38300E}" sibTransId="{EF8C799A-2717-0740-BD9A-2336A05AC3BD}"/>
    <dgm:cxn modelId="{8F3FE104-2D14-D242-86D2-FFACB91F53A0}" type="presParOf" srcId="{4C3098D2-B188-4FEB-BECA-90E2684955E0}" destId="{A6B4B1B2-E4B7-426A-8B3F-D0114BF53E2C}" srcOrd="0" destOrd="0" presId="urn:microsoft.com/office/officeart/2018/2/layout/IconLabelList"/>
    <dgm:cxn modelId="{4F285D17-0E1E-464E-9DE4-B944AA1C3355}" type="presParOf" srcId="{A6B4B1B2-E4B7-426A-8B3F-D0114BF53E2C}" destId="{4D7C9F47-2F00-4DF6-8CDC-D87C668C2124}" srcOrd="0" destOrd="0" presId="urn:microsoft.com/office/officeart/2018/2/layout/IconLabelList"/>
    <dgm:cxn modelId="{5910B20C-9649-0B41-9519-99DB7F99A932}" type="presParOf" srcId="{A6B4B1B2-E4B7-426A-8B3F-D0114BF53E2C}" destId="{692C0742-BE9E-47CF-ABFF-BE18CA9A6EEA}" srcOrd="1" destOrd="0" presId="urn:microsoft.com/office/officeart/2018/2/layout/IconLabelList"/>
    <dgm:cxn modelId="{EE5D65B5-6093-CF44-A026-A7932C5F5952}" type="presParOf" srcId="{A6B4B1B2-E4B7-426A-8B3F-D0114BF53E2C}" destId="{90826A96-594A-4B3D-84B4-787A2253C7B3}" srcOrd="2" destOrd="0" presId="urn:microsoft.com/office/officeart/2018/2/layout/IconLabelList"/>
    <dgm:cxn modelId="{12FA9343-D8A9-B443-AC08-C583B54D2B5A}" type="presParOf" srcId="{4C3098D2-B188-4FEB-BECA-90E2684955E0}" destId="{B67ADE9E-2486-4DE9-952B-36B4D4D5A80D}" srcOrd="1" destOrd="0" presId="urn:microsoft.com/office/officeart/2018/2/layout/IconLabelList"/>
    <dgm:cxn modelId="{46CB00CF-F5B3-5D47-84A5-00FCE5230A1B}" type="presParOf" srcId="{4C3098D2-B188-4FEB-BECA-90E2684955E0}" destId="{6C490A8E-4408-46BB-B068-19F2F2814136}" srcOrd="2" destOrd="0" presId="urn:microsoft.com/office/officeart/2018/2/layout/IconLabelList"/>
    <dgm:cxn modelId="{B7641A9C-492C-9740-B9FB-A1B20A3B5454}" type="presParOf" srcId="{6C490A8E-4408-46BB-B068-19F2F2814136}" destId="{4AD8AF45-27AE-43C7-8DF7-362A009A5409}" srcOrd="0" destOrd="0" presId="urn:microsoft.com/office/officeart/2018/2/layout/IconLabelList"/>
    <dgm:cxn modelId="{D36458A4-B9EE-0B46-B0E3-7DD5BF6B21E2}" type="presParOf" srcId="{6C490A8E-4408-46BB-B068-19F2F2814136}" destId="{BABE869E-05F6-47E4-A8E1-F6EEF1788E05}" srcOrd="1" destOrd="0" presId="urn:microsoft.com/office/officeart/2018/2/layout/IconLabelList"/>
    <dgm:cxn modelId="{B3067246-BF5F-5247-8B84-1758662E252F}" type="presParOf" srcId="{6C490A8E-4408-46BB-B068-19F2F2814136}" destId="{F1371227-488B-4414-BDE5-BDDBB2FEFC45}" srcOrd="2" destOrd="0" presId="urn:microsoft.com/office/officeart/2018/2/layout/IconLabelList"/>
    <dgm:cxn modelId="{390C1E30-F058-554A-9ABD-DAC7B8940AE9}" type="presParOf" srcId="{4C3098D2-B188-4FEB-BECA-90E2684955E0}" destId="{5AE2CBC7-5540-4451-9332-6C18DC5D7347}" srcOrd="3" destOrd="0" presId="urn:microsoft.com/office/officeart/2018/2/layout/IconLabelList"/>
    <dgm:cxn modelId="{28B2BE2D-681A-E744-B899-085132B874FF}" type="presParOf" srcId="{4C3098D2-B188-4FEB-BECA-90E2684955E0}" destId="{AB72F7F2-7989-455E-A721-A3244D36D496}" srcOrd="4" destOrd="0" presId="urn:microsoft.com/office/officeart/2018/2/layout/IconLabelList"/>
    <dgm:cxn modelId="{6C66267D-12C3-804D-BF3F-5FE8D29DF654}" type="presParOf" srcId="{AB72F7F2-7989-455E-A721-A3244D36D496}" destId="{72B11CC4-2198-4B48-BB84-AAD2C7A0C745}" srcOrd="0" destOrd="0" presId="urn:microsoft.com/office/officeart/2018/2/layout/IconLabelList"/>
    <dgm:cxn modelId="{ABDF7084-8C4A-7F4D-9E59-4ABA460AF818}" type="presParOf" srcId="{AB72F7F2-7989-455E-A721-A3244D36D496}" destId="{85A2D853-5286-4BFC-AC02-D3B998B54A32}" srcOrd="1" destOrd="0" presId="urn:microsoft.com/office/officeart/2018/2/layout/IconLabelList"/>
    <dgm:cxn modelId="{CA2B3BFF-EB91-7346-90D1-3DDF5CE915E9}" type="presParOf" srcId="{AB72F7F2-7989-455E-A721-A3244D36D496}" destId="{35DDEB99-BA2C-4DDE-8EDA-8BB0041525C4}" srcOrd="2" destOrd="0" presId="urn:microsoft.com/office/officeart/2018/2/layout/IconLabelList"/>
    <dgm:cxn modelId="{4A46ACBE-95AE-3245-B964-2BE4F07E5E11}" type="presParOf" srcId="{4C3098D2-B188-4FEB-BECA-90E2684955E0}" destId="{E2CCBE7C-42F6-46CD-838D-36ABFBBBB748}" srcOrd="5" destOrd="0" presId="urn:microsoft.com/office/officeart/2018/2/layout/IconLabelList"/>
    <dgm:cxn modelId="{D2F0EE71-8BE6-4247-8C29-40BAB7CE81AB}" type="presParOf" srcId="{4C3098D2-B188-4FEB-BECA-90E2684955E0}" destId="{0201159A-2FF3-4FAB-B8E9-C62DF900487A}" srcOrd="6" destOrd="0" presId="urn:microsoft.com/office/officeart/2018/2/layout/IconLabelList"/>
    <dgm:cxn modelId="{8007B175-F986-EA44-B127-72EBF35D826D}" type="presParOf" srcId="{0201159A-2FF3-4FAB-B8E9-C62DF900487A}" destId="{C7BA6CE6-7D9B-49E8-AA88-E86484281ECC}" srcOrd="0" destOrd="0" presId="urn:microsoft.com/office/officeart/2018/2/layout/IconLabelList"/>
    <dgm:cxn modelId="{BEFB2ED1-9818-FB4A-A073-FEF6A0283233}" type="presParOf" srcId="{0201159A-2FF3-4FAB-B8E9-C62DF900487A}" destId="{B3CE7715-DC51-4982-962C-78E35F478E54}" srcOrd="1" destOrd="0" presId="urn:microsoft.com/office/officeart/2018/2/layout/IconLabelList"/>
    <dgm:cxn modelId="{E8C0A5B7-DCF8-8A47-B593-B3A16B3FC12D}" type="presParOf" srcId="{0201159A-2FF3-4FAB-B8E9-C62DF900487A}" destId="{28E00F04-7A61-4AA0-BF00-5FF366D62681}" srcOrd="2" destOrd="0" presId="urn:microsoft.com/office/officeart/2018/2/layout/IconLabelList"/>
    <dgm:cxn modelId="{CE9F8AF4-6F6A-E44F-95AD-10DA66521066}" type="presParOf" srcId="{4C3098D2-B188-4FEB-BECA-90E2684955E0}" destId="{EA36CAFA-21F2-4C11-BCE6-744D479900DF}" srcOrd="7" destOrd="0" presId="urn:microsoft.com/office/officeart/2018/2/layout/IconLabelList"/>
    <dgm:cxn modelId="{05E65425-B011-CD43-9434-11F3554925EF}" type="presParOf" srcId="{4C3098D2-B188-4FEB-BECA-90E2684955E0}" destId="{B0146CB0-CA14-43D6-8703-E6AEB9423FE3}" srcOrd="8" destOrd="0" presId="urn:microsoft.com/office/officeart/2018/2/layout/IconLabelList"/>
    <dgm:cxn modelId="{4A161C96-872A-E146-A11D-5AE80DB24EF7}" type="presParOf" srcId="{B0146CB0-CA14-43D6-8703-E6AEB9423FE3}" destId="{59814F26-C5C1-4EBA-B830-BBCE9247771F}" srcOrd="0" destOrd="0" presId="urn:microsoft.com/office/officeart/2018/2/layout/IconLabelList"/>
    <dgm:cxn modelId="{DE3AE197-4465-7340-91CE-722CE54AD131}" type="presParOf" srcId="{B0146CB0-CA14-43D6-8703-E6AEB9423FE3}" destId="{21544E5F-C1C4-47D9-B32F-3A6F037F32FF}" srcOrd="1" destOrd="0" presId="urn:microsoft.com/office/officeart/2018/2/layout/IconLabelList"/>
    <dgm:cxn modelId="{91424568-95DE-4E49-A115-CADFA733FA51}" type="presParOf" srcId="{B0146CB0-CA14-43D6-8703-E6AEB9423FE3}" destId="{8C494FE7-C194-4DBB-860C-A655DC7B3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8D67D4-24C2-4427-9DA9-A3AEEE40571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Choix du critère d’évaluation</a:t>
          </a:r>
          <a:endParaRPr lang="en-US" dirty="0"/>
        </a:p>
      </dgm:t>
    </dgm:pt>
    <dgm:pt modelId="{18D0EF1E-6398-43D4-B746-EA8C3FA12B7F}" type="parTrans" cxnId="{A31C0EA0-F9B5-494F-B958-D775DE1B817C}">
      <dgm:prSet/>
      <dgm:spPr/>
      <dgm:t>
        <a:bodyPr/>
        <a:lstStyle/>
        <a:p>
          <a:endParaRPr lang="en-US"/>
        </a:p>
      </dgm:t>
    </dgm:pt>
    <dgm:pt modelId="{51FE6038-5D2D-48A2-9EC9-9BC309AECDA4}" type="sibTrans" cxnId="{A31C0EA0-F9B5-494F-B958-D775DE1B817C}">
      <dgm:prSet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Préparations jeu de données</a:t>
          </a:r>
          <a:endParaRPr lang="en-US"/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AC23B4C4-4ED5-4040-ACD6-5D057A5405E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Validation de la démarche</a:t>
          </a:r>
        </a:p>
      </dgm:t>
    </dgm:pt>
    <dgm:pt modelId="{72695828-79A3-43B3-94B3-B3A0E78FA660}" type="parTrans" cxnId="{0BA34AA3-C49E-4678-AEFC-2EA6020C0CA8}">
      <dgm:prSet/>
      <dgm:spPr/>
      <dgm:t>
        <a:bodyPr/>
        <a:lstStyle/>
        <a:p>
          <a:endParaRPr lang="en-US"/>
        </a:p>
      </dgm:t>
    </dgm:pt>
    <dgm:pt modelId="{346F102E-ACF6-4E3D-BC4B-4821253022C9}" type="sibTrans" cxnId="{0BA34AA3-C49E-4678-AEFC-2EA6020C0CA8}">
      <dgm:prSet/>
      <dgm:spPr/>
      <dgm:t>
        <a:bodyPr/>
        <a:lstStyle/>
        <a:p>
          <a:endParaRPr lang="en-US"/>
        </a:p>
      </dgm:t>
    </dgm:pt>
    <dgm:pt modelId="{BA535CF0-306C-0649-A8AF-D9989555621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Choix de l’algorithme</a:t>
          </a:r>
          <a:endParaRPr lang="en-US"/>
        </a:p>
      </dgm:t>
    </dgm:pt>
    <dgm:pt modelId="{35302EA3-74AA-984E-817C-CF43EFA63790}" type="parTrans" cxnId="{1011A4EC-C7B2-6B48-A106-CC3EFE75CB1D}">
      <dgm:prSet/>
      <dgm:spPr/>
      <dgm:t>
        <a:bodyPr/>
        <a:lstStyle/>
        <a:p>
          <a:endParaRPr lang="en-US"/>
        </a:p>
      </dgm:t>
    </dgm:pt>
    <dgm:pt modelId="{8871CED8-0384-EA4B-B807-B459132A7AF9}" type="sibTrans" cxnId="{1011A4EC-C7B2-6B48-A106-CC3EFE75CB1D}">
      <dgm:prSet/>
      <dgm:spPr/>
      <dgm:t>
        <a:bodyPr/>
        <a:lstStyle/>
        <a:p>
          <a:endParaRPr lang="en-US"/>
        </a:p>
      </dgm:t>
    </dgm:pt>
    <dgm:pt modelId="{5EF60CA0-79AD-684D-BF49-AEC6AFAE3C3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Exploration des paramètres</a:t>
          </a:r>
        </a:p>
      </dgm:t>
    </dgm:pt>
    <dgm:pt modelId="{C444175C-389A-DB44-9DFC-992EC0703240}" type="parTrans" cxnId="{9DB02987-D8A7-5545-B9AD-FCCA8C05DD65}">
      <dgm:prSet/>
      <dgm:spPr/>
      <dgm:t>
        <a:bodyPr/>
        <a:lstStyle/>
        <a:p>
          <a:endParaRPr lang="en-US"/>
        </a:p>
      </dgm:t>
    </dgm:pt>
    <dgm:pt modelId="{2AFA2E69-AA31-D342-897C-7834BE375260}" type="sibTrans" cxnId="{9DB02987-D8A7-5545-B9AD-FCCA8C05DD65}">
      <dgm:prSet/>
      <dgm:spPr/>
      <dgm:t>
        <a:bodyPr/>
        <a:lstStyle/>
        <a:p>
          <a:endParaRPr lang="en-US"/>
        </a:p>
      </dgm:t>
    </dgm:pt>
    <dgm:pt modelId="{9ACB91E9-A627-4C4B-9953-8D1DE46291E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Réduction dimensionnelle</a:t>
          </a:r>
        </a:p>
      </dgm:t>
    </dgm:pt>
    <dgm:pt modelId="{943DCD18-3C65-254A-BC52-924792B111B1}" type="parTrans" cxnId="{67E418BF-B017-D044-9216-CEB44FA81955}">
      <dgm:prSet/>
      <dgm:spPr/>
      <dgm:t>
        <a:bodyPr/>
        <a:lstStyle/>
        <a:p>
          <a:endParaRPr lang="en-US"/>
        </a:p>
      </dgm:t>
    </dgm:pt>
    <dgm:pt modelId="{E7B71129-8289-D14E-8D1E-A3C10ADB97C1}" type="sibTrans" cxnId="{67E418BF-B017-D044-9216-CEB44FA81955}">
      <dgm:prSet/>
      <dgm:spPr/>
      <dgm:t>
        <a:bodyPr/>
        <a:lstStyle/>
        <a:p>
          <a:endParaRPr lang="en-US"/>
        </a:p>
      </dgm:t>
    </dgm:pt>
    <dgm:pt modelId="{D65C6A0D-781E-1D49-B047-E4BC005CB6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Fréquence</a:t>
          </a:r>
          <a:r>
            <a:rPr lang="en-US"/>
            <a:t> de mise </a:t>
          </a:r>
          <a:r>
            <a:rPr lang="en-US" err="1"/>
            <a:t>à</a:t>
          </a:r>
          <a:r>
            <a:rPr lang="en-US"/>
            <a:t> jour</a:t>
          </a:r>
        </a:p>
      </dgm:t>
    </dgm:pt>
    <dgm:pt modelId="{A8B3691F-74F8-EF4C-9C8A-DEF24CEBA9A2}" type="parTrans" cxnId="{8671F591-FA01-E240-8B6B-04D23BE4A2A7}">
      <dgm:prSet/>
      <dgm:spPr/>
      <dgm:t>
        <a:bodyPr/>
        <a:lstStyle/>
        <a:p>
          <a:endParaRPr lang="en-US"/>
        </a:p>
      </dgm:t>
    </dgm:pt>
    <dgm:pt modelId="{97780D1D-A59B-3941-98B6-E1E80020D065}" type="sibTrans" cxnId="{8671F591-FA01-E240-8B6B-04D23BE4A2A7}">
      <dgm:prSet/>
      <dgm:spPr/>
      <dgm:t>
        <a:bodyPr/>
        <a:lstStyle/>
        <a:p>
          <a:endParaRPr lang="en-US"/>
        </a:p>
      </dgm:t>
    </dgm:pt>
    <dgm:pt modelId="{80084EED-252A-064A-ACCE-D65137E5C6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Segmentation Finale</a:t>
          </a:r>
        </a:p>
      </dgm:t>
    </dgm:pt>
    <dgm:pt modelId="{F2AF39B2-E091-9F48-B177-5E923BB43493}" type="parTrans" cxnId="{4ED77C8E-BDA6-F94C-9346-F5C761049AF3}">
      <dgm:prSet/>
      <dgm:spPr/>
      <dgm:t>
        <a:bodyPr/>
        <a:lstStyle/>
        <a:p>
          <a:endParaRPr lang="en-US"/>
        </a:p>
      </dgm:t>
    </dgm:pt>
    <dgm:pt modelId="{14219FBE-7144-AD42-BDA7-B8CA03D9DA9A}" type="sibTrans" cxnId="{4ED77C8E-BDA6-F94C-9346-F5C761049AF3}">
      <dgm:prSet/>
      <dgm:spPr/>
      <dgm:t>
        <a:bodyPr/>
        <a:lstStyle/>
        <a:p>
          <a:endParaRPr lang="en-US"/>
        </a:p>
      </dgm:t>
    </dgm:pt>
    <dgm:pt modelId="{4C3098D2-B188-4FEB-BECA-90E2684955E0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AB72F7F2-7989-455E-A721-A3244D36D496}" type="pres">
      <dgm:prSet presAssocID="{66F01CD2-3250-4D6D-AFBC-5A991591EDF2}" presName="compNode" presStyleCnt="0"/>
      <dgm:spPr/>
    </dgm:pt>
    <dgm:pt modelId="{72B11CC4-2198-4B48-BB84-AAD2C7A0C745}" type="pres">
      <dgm:prSet presAssocID="{66F01CD2-3250-4D6D-AFBC-5A991591EDF2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"/>
        </a:ext>
      </dgm:extLst>
    </dgm:pt>
    <dgm:pt modelId="{85A2D853-5286-4BFC-AC02-D3B998B54A32}" type="pres">
      <dgm:prSet presAssocID="{66F01CD2-3250-4D6D-AFBC-5A991591EDF2}" presName="spaceRect" presStyleCnt="0"/>
      <dgm:spPr/>
    </dgm:pt>
    <dgm:pt modelId="{35DDEB99-BA2C-4DDE-8EDA-8BB0041525C4}" type="pres">
      <dgm:prSet presAssocID="{66F01CD2-3250-4D6D-AFBC-5A991591EDF2}" presName="textRect" presStyleLbl="revTx" presStyleIdx="0" presStyleCnt="8">
        <dgm:presLayoutVars>
          <dgm:chMax val="1"/>
          <dgm:chPref val="1"/>
        </dgm:presLayoutVars>
      </dgm:prSet>
      <dgm:spPr/>
    </dgm:pt>
    <dgm:pt modelId="{E2CCBE7C-42F6-46CD-838D-36ABFBBBB748}" type="pres">
      <dgm:prSet presAssocID="{E38D1ADC-0EFA-4FF8-955D-CAB2654BB5AB}" presName="sibTrans" presStyleCnt="0"/>
      <dgm:spPr/>
    </dgm:pt>
    <dgm:pt modelId="{E6310CC7-4779-5D41-88D8-FC793B776B4C}" type="pres">
      <dgm:prSet presAssocID="{9ACB91E9-A627-4C4B-9953-8D1DE46291ED}" presName="compNode" presStyleCnt="0"/>
      <dgm:spPr/>
    </dgm:pt>
    <dgm:pt modelId="{5100D3EC-587F-5240-A755-4A2B287F47F3}" type="pres">
      <dgm:prSet presAssocID="{9ACB91E9-A627-4C4B-9953-8D1DE46291ED}" presName="iconRect" presStyleLbl="node1" presStyleIdx="1" presStyleCnt="8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18F3CA75-EE2C-164B-87CE-10D00ACE13CE}" type="pres">
      <dgm:prSet presAssocID="{9ACB91E9-A627-4C4B-9953-8D1DE46291ED}" presName="spaceRect" presStyleCnt="0"/>
      <dgm:spPr/>
    </dgm:pt>
    <dgm:pt modelId="{54F9E173-3B2F-8D4E-AC9A-DEE0E973F1CD}" type="pres">
      <dgm:prSet presAssocID="{9ACB91E9-A627-4C4B-9953-8D1DE46291ED}" presName="textRect" presStyleLbl="revTx" presStyleIdx="1" presStyleCnt="8">
        <dgm:presLayoutVars>
          <dgm:chMax val="1"/>
          <dgm:chPref val="1"/>
        </dgm:presLayoutVars>
      </dgm:prSet>
      <dgm:spPr/>
    </dgm:pt>
    <dgm:pt modelId="{0959CEC6-02F5-FF41-A7C0-647C9AF111C9}" type="pres">
      <dgm:prSet presAssocID="{E7B71129-8289-D14E-8D1E-A3C10ADB97C1}" presName="sibTrans" presStyleCnt="0"/>
      <dgm:spPr/>
    </dgm:pt>
    <dgm:pt modelId="{A6B4B1B2-E4B7-426A-8B3F-D0114BF53E2C}" type="pres">
      <dgm:prSet presAssocID="{D28D67D4-24C2-4427-9DA9-A3AEEE40571A}" presName="compNode" presStyleCnt="0"/>
      <dgm:spPr/>
    </dgm:pt>
    <dgm:pt modelId="{4D7C9F47-2F00-4DF6-8CDC-D87C668C2124}" type="pres">
      <dgm:prSet presAssocID="{D28D67D4-24C2-4427-9DA9-A3AEEE40571A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692C0742-BE9E-47CF-ABFF-BE18CA9A6EEA}" type="pres">
      <dgm:prSet presAssocID="{D28D67D4-24C2-4427-9DA9-A3AEEE40571A}" presName="spaceRect" presStyleCnt="0"/>
      <dgm:spPr/>
    </dgm:pt>
    <dgm:pt modelId="{90826A96-594A-4B3D-84B4-787A2253C7B3}" type="pres">
      <dgm:prSet presAssocID="{D28D67D4-24C2-4427-9DA9-A3AEEE40571A}" presName="textRect" presStyleLbl="revTx" presStyleIdx="2" presStyleCnt="8">
        <dgm:presLayoutVars>
          <dgm:chMax val="1"/>
          <dgm:chPref val="1"/>
        </dgm:presLayoutVars>
      </dgm:prSet>
      <dgm:spPr/>
    </dgm:pt>
    <dgm:pt modelId="{B67ADE9E-2486-4DE9-952B-36B4D4D5A80D}" type="pres">
      <dgm:prSet presAssocID="{51FE6038-5D2D-48A2-9EC9-9BC309AECDA4}" presName="sibTrans" presStyleCnt="0"/>
      <dgm:spPr/>
    </dgm:pt>
    <dgm:pt modelId="{AEFA1007-6A10-4E03-8A9D-82D356F6B972}" type="pres">
      <dgm:prSet presAssocID="{BA535CF0-306C-0649-A8AF-D99895556211}" presName="compNode" presStyleCnt="0"/>
      <dgm:spPr/>
    </dgm:pt>
    <dgm:pt modelId="{5B514E21-696B-4537-BDD2-E9073790D1DA}" type="pres">
      <dgm:prSet presAssocID="{BA535CF0-306C-0649-A8AF-D99895556211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BF2C6D52-F46D-42A7-A864-4A684F88D6CA}" type="pres">
      <dgm:prSet presAssocID="{BA535CF0-306C-0649-A8AF-D99895556211}" presName="spaceRect" presStyleCnt="0"/>
      <dgm:spPr/>
    </dgm:pt>
    <dgm:pt modelId="{B0D26D7E-4DB7-40B3-8AB8-753AB462AF6D}" type="pres">
      <dgm:prSet presAssocID="{BA535CF0-306C-0649-A8AF-D99895556211}" presName="textRect" presStyleLbl="revTx" presStyleIdx="3" presStyleCnt="8">
        <dgm:presLayoutVars>
          <dgm:chMax val="1"/>
          <dgm:chPref val="1"/>
        </dgm:presLayoutVars>
      </dgm:prSet>
      <dgm:spPr/>
    </dgm:pt>
    <dgm:pt modelId="{650CC7CD-274F-4D0E-8486-90D4A81064B8}" type="pres">
      <dgm:prSet presAssocID="{8871CED8-0384-EA4B-B807-B459132A7AF9}" presName="sibTrans" presStyleCnt="0"/>
      <dgm:spPr/>
    </dgm:pt>
    <dgm:pt modelId="{26428006-650C-6046-88DA-CD2576EA5752}" type="pres">
      <dgm:prSet presAssocID="{5EF60CA0-79AD-684D-BF49-AEC6AFAE3C38}" presName="compNode" presStyleCnt="0"/>
      <dgm:spPr/>
    </dgm:pt>
    <dgm:pt modelId="{99EB6A4B-FBDD-9540-B2B4-D44F730B0A4B}" type="pres">
      <dgm:prSet presAssocID="{5EF60CA0-79AD-684D-BF49-AEC6AFAE3C38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7FC2EE4-A94D-FD41-BAF7-691A3258FCE5}" type="pres">
      <dgm:prSet presAssocID="{5EF60CA0-79AD-684D-BF49-AEC6AFAE3C38}" presName="spaceRect" presStyleCnt="0"/>
      <dgm:spPr/>
    </dgm:pt>
    <dgm:pt modelId="{F33BBD0B-D780-0144-AB4C-3ABFCF3F9C62}" type="pres">
      <dgm:prSet presAssocID="{5EF60CA0-79AD-684D-BF49-AEC6AFAE3C38}" presName="textRect" presStyleLbl="revTx" presStyleIdx="4" presStyleCnt="8">
        <dgm:presLayoutVars>
          <dgm:chMax val="1"/>
          <dgm:chPref val="1"/>
        </dgm:presLayoutVars>
      </dgm:prSet>
      <dgm:spPr/>
    </dgm:pt>
    <dgm:pt modelId="{4C9C38BA-1324-474D-BD86-284CCCF6B0AF}" type="pres">
      <dgm:prSet presAssocID="{2AFA2E69-AA31-D342-897C-7834BE375260}" presName="sibTrans" presStyleCnt="0"/>
      <dgm:spPr/>
    </dgm:pt>
    <dgm:pt modelId="{B0146CB0-CA14-43D6-8703-E6AEB9423FE3}" type="pres">
      <dgm:prSet presAssocID="{AC23B4C4-4ED5-4040-ACD6-5D057A5405E4}" presName="compNode" presStyleCnt="0"/>
      <dgm:spPr/>
    </dgm:pt>
    <dgm:pt modelId="{59814F26-C5C1-4EBA-B830-BBCE9247771F}" type="pres">
      <dgm:prSet presAssocID="{AC23B4C4-4ED5-4040-ACD6-5D057A5405E4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1544E5F-C1C4-47D9-B32F-3A6F037F32FF}" type="pres">
      <dgm:prSet presAssocID="{AC23B4C4-4ED5-4040-ACD6-5D057A5405E4}" presName="spaceRect" presStyleCnt="0"/>
      <dgm:spPr/>
    </dgm:pt>
    <dgm:pt modelId="{8C494FE7-C194-4DBB-860C-A655DC7B3C92}" type="pres">
      <dgm:prSet presAssocID="{AC23B4C4-4ED5-4040-ACD6-5D057A5405E4}" presName="textRect" presStyleLbl="revTx" presStyleIdx="5" presStyleCnt="8">
        <dgm:presLayoutVars>
          <dgm:chMax val="1"/>
          <dgm:chPref val="1"/>
        </dgm:presLayoutVars>
      </dgm:prSet>
      <dgm:spPr/>
    </dgm:pt>
    <dgm:pt modelId="{7CE3E735-AB7C-7645-9416-C7E8AF590A40}" type="pres">
      <dgm:prSet presAssocID="{346F102E-ACF6-4E3D-BC4B-4821253022C9}" presName="sibTrans" presStyleCnt="0"/>
      <dgm:spPr/>
    </dgm:pt>
    <dgm:pt modelId="{5FA0782C-1664-584A-97CF-BCFC652A456E}" type="pres">
      <dgm:prSet presAssocID="{D65C6A0D-781E-1D49-B047-E4BC005CB639}" presName="compNode" presStyleCnt="0"/>
      <dgm:spPr/>
    </dgm:pt>
    <dgm:pt modelId="{E07E2EE6-E190-D442-BEEE-338DFFE14A50}" type="pres">
      <dgm:prSet presAssocID="{D65C6A0D-781E-1D49-B047-E4BC005CB639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</dgm:pt>
    <dgm:pt modelId="{43D242B6-3D08-8545-87BD-EE57E802AFF4}" type="pres">
      <dgm:prSet presAssocID="{D65C6A0D-781E-1D49-B047-E4BC005CB639}" presName="spaceRect" presStyleCnt="0"/>
      <dgm:spPr/>
    </dgm:pt>
    <dgm:pt modelId="{57DBF7BC-CEC8-5744-8540-037227773EC1}" type="pres">
      <dgm:prSet presAssocID="{D65C6A0D-781E-1D49-B047-E4BC005CB639}" presName="textRect" presStyleLbl="revTx" presStyleIdx="6" presStyleCnt="8">
        <dgm:presLayoutVars>
          <dgm:chMax val="1"/>
          <dgm:chPref val="1"/>
        </dgm:presLayoutVars>
      </dgm:prSet>
      <dgm:spPr/>
    </dgm:pt>
    <dgm:pt modelId="{DDCBBB35-41D5-5242-BF7F-6CA8BF4D267F}" type="pres">
      <dgm:prSet presAssocID="{97780D1D-A59B-3941-98B6-E1E80020D065}" presName="sibTrans" presStyleCnt="0"/>
      <dgm:spPr/>
    </dgm:pt>
    <dgm:pt modelId="{7B98E28C-902A-B549-A8F1-1E95738DEF3D}" type="pres">
      <dgm:prSet presAssocID="{80084EED-252A-064A-ACCE-D65137E5C6DE}" presName="compNode" presStyleCnt="0"/>
      <dgm:spPr/>
    </dgm:pt>
    <dgm:pt modelId="{D521F453-4A73-2A4F-BB3E-AC647AB4A61B}" type="pres">
      <dgm:prSet presAssocID="{80084EED-252A-064A-ACCE-D65137E5C6DE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9EFA837B-2678-BB42-85B8-980EE6F0C23F}" type="pres">
      <dgm:prSet presAssocID="{80084EED-252A-064A-ACCE-D65137E5C6DE}" presName="spaceRect" presStyleCnt="0"/>
      <dgm:spPr/>
    </dgm:pt>
    <dgm:pt modelId="{FD74549D-3BA9-7F47-8B9E-790EB2881712}" type="pres">
      <dgm:prSet presAssocID="{80084EED-252A-064A-ACCE-D65137E5C6DE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5AC0D1B-E767-BC40-AB2C-6592D2722A4B}" type="presOf" srcId="{66F01CD2-3250-4D6D-AFBC-5A991591EDF2}" destId="{35DDEB99-BA2C-4DDE-8EDA-8BB0041525C4}" srcOrd="0" destOrd="0" presId="urn:microsoft.com/office/officeart/2018/2/layout/IconLabelList"/>
    <dgm:cxn modelId="{A8FED13B-D5A2-C44F-AA77-AE6CBD49FC37}" type="presOf" srcId="{5EF60CA0-79AD-684D-BF49-AEC6AFAE3C38}" destId="{F33BBD0B-D780-0144-AB4C-3ABFCF3F9C62}" srcOrd="0" destOrd="0" presId="urn:microsoft.com/office/officeart/2018/2/layout/IconLabelList"/>
    <dgm:cxn modelId="{3E430647-4511-5D41-B8EF-8186C1EB390E}" type="presOf" srcId="{AC23B4C4-4ED5-4040-ACD6-5D057A5405E4}" destId="{8C494FE7-C194-4DBB-860C-A655DC7B3C92}" srcOrd="0" destOrd="0" presId="urn:microsoft.com/office/officeart/2018/2/layout/IconLabelList"/>
    <dgm:cxn modelId="{C49AC25E-4BEE-F542-A0A0-4E0D9D150F43}" type="presOf" srcId="{D28D67D4-24C2-4427-9DA9-A3AEEE40571A}" destId="{90826A96-594A-4B3D-84B4-787A2253C7B3}" srcOrd="0" destOrd="0" presId="urn:microsoft.com/office/officeart/2018/2/layout/IconLabelList"/>
    <dgm:cxn modelId="{5FD3F96F-E478-9849-A78D-8213DBCB196D}" type="presOf" srcId="{BA535CF0-306C-0649-A8AF-D99895556211}" destId="{B0D26D7E-4DB7-40B3-8AB8-753AB462AF6D}" srcOrd="0" destOrd="0" presId="urn:microsoft.com/office/officeart/2018/2/layout/IconLabelList"/>
    <dgm:cxn modelId="{6706F278-5EB8-465C-8E04-6E285ABE7C39}" srcId="{67CD1924-80FA-4EB9-B7F9-9D1D400F336C}" destId="{66F01CD2-3250-4D6D-AFBC-5A991591EDF2}" srcOrd="0" destOrd="0" parTransId="{29FD73E3-90DF-46E7-BC5C-0EEA89BCE8F3}" sibTransId="{E38D1ADC-0EFA-4FF8-955D-CAB2654BB5AB}"/>
    <dgm:cxn modelId="{193CB083-0DCD-3D4D-9D67-1D8C3B593D3F}" type="presOf" srcId="{67CD1924-80FA-4EB9-B7F9-9D1D400F336C}" destId="{4C3098D2-B188-4FEB-BECA-90E2684955E0}" srcOrd="0" destOrd="0" presId="urn:microsoft.com/office/officeart/2018/2/layout/IconLabelList"/>
    <dgm:cxn modelId="{9DB02987-D8A7-5545-B9AD-FCCA8C05DD65}" srcId="{67CD1924-80FA-4EB9-B7F9-9D1D400F336C}" destId="{5EF60CA0-79AD-684D-BF49-AEC6AFAE3C38}" srcOrd="4" destOrd="0" parTransId="{C444175C-389A-DB44-9DFC-992EC0703240}" sibTransId="{2AFA2E69-AA31-D342-897C-7834BE375260}"/>
    <dgm:cxn modelId="{4ED77C8E-BDA6-F94C-9346-F5C761049AF3}" srcId="{67CD1924-80FA-4EB9-B7F9-9D1D400F336C}" destId="{80084EED-252A-064A-ACCE-D65137E5C6DE}" srcOrd="7" destOrd="0" parTransId="{F2AF39B2-E091-9F48-B177-5E923BB43493}" sibTransId="{14219FBE-7144-AD42-BDA7-B8CA03D9DA9A}"/>
    <dgm:cxn modelId="{8671F591-FA01-E240-8B6B-04D23BE4A2A7}" srcId="{67CD1924-80FA-4EB9-B7F9-9D1D400F336C}" destId="{D65C6A0D-781E-1D49-B047-E4BC005CB639}" srcOrd="6" destOrd="0" parTransId="{A8B3691F-74F8-EF4C-9C8A-DEF24CEBA9A2}" sibTransId="{97780D1D-A59B-3941-98B6-E1E80020D065}"/>
    <dgm:cxn modelId="{A31C0EA0-F9B5-494F-B958-D775DE1B817C}" srcId="{67CD1924-80FA-4EB9-B7F9-9D1D400F336C}" destId="{D28D67D4-24C2-4427-9DA9-A3AEEE40571A}" srcOrd="2" destOrd="0" parTransId="{18D0EF1E-6398-43D4-B746-EA8C3FA12B7F}" sibTransId="{51FE6038-5D2D-48A2-9EC9-9BC309AECDA4}"/>
    <dgm:cxn modelId="{0BA34AA3-C49E-4678-AEFC-2EA6020C0CA8}" srcId="{67CD1924-80FA-4EB9-B7F9-9D1D400F336C}" destId="{AC23B4C4-4ED5-4040-ACD6-5D057A5405E4}" srcOrd="5" destOrd="0" parTransId="{72695828-79A3-43B3-94B3-B3A0E78FA660}" sibTransId="{346F102E-ACF6-4E3D-BC4B-4821253022C9}"/>
    <dgm:cxn modelId="{2EDD8EA9-B7DF-0640-8FF7-6E31987CC2D2}" type="presOf" srcId="{D65C6A0D-781E-1D49-B047-E4BC005CB639}" destId="{57DBF7BC-CEC8-5744-8540-037227773EC1}" srcOrd="0" destOrd="0" presId="urn:microsoft.com/office/officeart/2018/2/layout/IconLabelList"/>
    <dgm:cxn modelId="{DE2504B1-045E-734B-A3DB-C66109DF7AFE}" type="presOf" srcId="{80084EED-252A-064A-ACCE-D65137E5C6DE}" destId="{FD74549D-3BA9-7F47-8B9E-790EB2881712}" srcOrd="0" destOrd="0" presId="urn:microsoft.com/office/officeart/2018/2/layout/IconLabelList"/>
    <dgm:cxn modelId="{67E418BF-B017-D044-9216-CEB44FA81955}" srcId="{67CD1924-80FA-4EB9-B7F9-9D1D400F336C}" destId="{9ACB91E9-A627-4C4B-9953-8D1DE46291ED}" srcOrd="1" destOrd="0" parTransId="{943DCD18-3C65-254A-BC52-924792B111B1}" sibTransId="{E7B71129-8289-D14E-8D1E-A3C10ADB97C1}"/>
    <dgm:cxn modelId="{4B7835C3-8D7E-264C-949E-2D2AC3B1BB1F}" type="presOf" srcId="{9ACB91E9-A627-4C4B-9953-8D1DE46291ED}" destId="{54F9E173-3B2F-8D4E-AC9A-DEE0E973F1CD}" srcOrd="0" destOrd="0" presId="urn:microsoft.com/office/officeart/2018/2/layout/IconLabelList"/>
    <dgm:cxn modelId="{1011A4EC-C7B2-6B48-A106-CC3EFE75CB1D}" srcId="{67CD1924-80FA-4EB9-B7F9-9D1D400F336C}" destId="{BA535CF0-306C-0649-A8AF-D99895556211}" srcOrd="3" destOrd="0" parTransId="{35302EA3-74AA-984E-817C-CF43EFA63790}" sibTransId="{8871CED8-0384-EA4B-B807-B459132A7AF9}"/>
    <dgm:cxn modelId="{76A0D6F7-0C92-0847-92D9-F310E00860F9}" type="presParOf" srcId="{4C3098D2-B188-4FEB-BECA-90E2684955E0}" destId="{AB72F7F2-7989-455E-A721-A3244D36D496}" srcOrd="0" destOrd="0" presId="urn:microsoft.com/office/officeart/2018/2/layout/IconLabelList"/>
    <dgm:cxn modelId="{EDB49EA7-66D8-F44F-B2FD-D89962FDDB97}" type="presParOf" srcId="{AB72F7F2-7989-455E-A721-A3244D36D496}" destId="{72B11CC4-2198-4B48-BB84-AAD2C7A0C745}" srcOrd="0" destOrd="0" presId="urn:microsoft.com/office/officeart/2018/2/layout/IconLabelList"/>
    <dgm:cxn modelId="{887FE08D-4748-8944-B690-816662227CFE}" type="presParOf" srcId="{AB72F7F2-7989-455E-A721-A3244D36D496}" destId="{85A2D853-5286-4BFC-AC02-D3B998B54A32}" srcOrd="1" destOrd="0" presId="urn:microsoft.com/office/officeart/2018/2/layout/IconLabelList"/>
    <dgm:cxn modelId="{5DEE5A5F-65FC-454B-A1D6-934BE04AD74F}" type="presParOf" srcId="{AB72F7F2-7989-455E-A721-A3244D36D496}" destId="{35DDEB99-BA2C-4DDE-8EDA-8BB0041525C4}" srcOrd="2" destOrd="0" presId="urn:microsoft.com/office/officeart/2018/2/layout/IconLabelList"/>
    <dgm:cxn modelId="{B88C23AE-CF68-4841-993E-63CE0496926A}" type="presParOf" srcId="{4C3098D2-B188-4FEB-BECA-90E2684955E0}" destId="{E2CCBE7C-42F6-46CD-838D-36ABFBBBB748}" srcOrd="1" destOrd="0" presId="urn:microsoft.com/office/officeart/2018/2/layout/IconLabelList"/>
    <dgm:cxn modelId="{BF8983EB-9B48-9E49-BF19-175C9AE460A2}" type="presParOf" srcId="{4C3098D2-B188-4FEB-BECA-90E2684955E0}" destId="{E6310CC7-4779-5D41-88D8-FC793B776B4C}" srcOrd="2" destOrd="0" presId="urn:microsoft.com/office/officeart/2018/2/layout/IconLabelList"/>
    <dgm:cxn modelId="{8CABA373-1D00-FB46-987B-21D99F166E0D}" type="presParOf" srcId="{E6310CC7-4779-5D41-88D8-FC793B776B4C}" destId="{5100D3EC-587F-5240-A755-4A2B287F47F3}" srcOrd="0" destOrd="0" presId="urn:microsoft.com/office/officeart/2018/2/layout/IconLabelList"/>
    <dgm:cxn modelId="{95A69D5B-1FDA-FA45-B965-44DD81D01F62}" type="presParOf" srcId="{E6310CC7-4779-5D41-88D8-FC793B776B4C}" destId="{18F3CA75-EE2C-164B-87CE-10D00ACE13CE}" srcOrd="1" destOrd="0" presId="urn:microsoft.com/office/officeart/2018/2/layout/IconLabelList"/>
    <dgm:cxn modelId="{017C7854-6C6E-5B4A-928B-DFDD406EC150}" type="presParOf" srcId="{E6310CC7-4779-5D41-88D8-FC793B776B4C}" destId="{54F9E173-3B2F-8D4E-AC9A-DEE0E973F1CD}" srcOrd="2" destOrd="0" presId="urn:microsoft.com/office/officeart/2018/2/layout/IconLabelList"/>
    <dgm:cxn modelId="{F94CC469-61B3-FF4C-8087-379841733883}" type="presParOf" srcId="{4C3098D2-B188-4FEB-BECA-90E2684955E0}" destId="{0959CEC6-02F5-FF41-A7C0-647C9AF111C9}" srcOrd="3" destOrd="0" presId="urn:microsoft.com/office/officeart/2018/2/layout/IconLabelList"/>
    <dgm:cxn modelId="{603197A2-8431-FE4D-894C-D0E881D21BBB}" type="presParOf" srcId="{4C3098D2-B188-4FEB-BECA-90E2684955E0}" destId="{A6B4B1B2-E4B7-426A-8B3F-D0114BF53E2C}" srcOrd="4" destOrd="0" presId="urn:microsoft.com/office/officeart/2018/2/layout/IconLabelList"/>
    <dgm:cxn modelId="{2AF5624C-AC70-B04A-9B99-5DE3BE699192}" type="presParOf" srcId="{A6B4B1B2-E4B7-426A-8B3F-D0114BF53E2C}" destId="{4D7C9F47-2F00-4DF6-8CDC-D87C668C2124}" srcOrd="0" destOrd="0" presId="urn:microsoft.com/office/officeart/2018/2/layout/IconLabelList"/>
    <dgm:cxn modelId="{09B2E197-E724-A946-9170-A00CE3CAD328}" type="presParOf" srcId="{A6B4B1B2-E4B7-426A-8B3F-D0114BF53E2C}" destId="{692C0742-BE9E-47CF-ABFF-BE18CA9A6EEA}" srcOrd="1" destOrd="0" presId="urn:microsoft.com/office/officeart/2018/2/layout/IconLabelList"/>
    <dgm:cxn modelId="{E921D5EC-9FE1-554F-A6E7-824CAD07C1C4}" type="presParOf" srcId="{A6B4B1B2-E4B7-426A-8B3F-D0114BF53E2C}" destId="{90826A96-594A-4B3D-84B4-787A2253C7B3}" srcOrd="2" destOrd="0" presId="urn:microsoft.com/office/officeart/2018/2/layout/IconLabelList"/>
    <dgm:cxn modelId="{ADF64BDC-1E12-D74C-9603-5E9C0C97DE9F}" type="presParOf" srcId="{4C3098D2-B188-4FEB-BECA-90E2684955E0}" destId="{B67ADE9E-2486-4DE9-952B-36B4D4D5A80D}" srcOrd="5" destOrd="0" presId="urn:microsoft.com/office/officeart/2018/2/layout/IconLabelList"/>
    <dgm:cxn modelId="{12C6FD09-D09E-834E-A510-3A271A1D92A0}" type="presParOf" srcId="{4C3098D2-B188-4FEB-BECA-90E2684955E0}" destId="{AEFA1007-6A10-4E03-8A9D-82D356F6B972}" srcOrd="6" destOrd="0" presId="urn:microsoft.com/office/officeart/2018/2/layout/IconLabelList"/>
    <dgm:cxn modelId="{DCB3715B-3C72-C947-ADB8-9867A7B258DF}" type="presParOf" srcId="{AEFA1007-6A10-4E03-8A9D-82D356F6B972}" destId="{5B514E21-696B-4537-BDD2-E9073790D1DA}" srcOrd="0" destOrd="0" presId="urn:microsoft.com/office/officeart/2018/2/layout/IconLabelList"/>
    <dgm:cxn modelId="{49828A08-77C2-FC4C-9FAF-E01AD8396E47}" type="presParOf" srcId="{AEFA1007-6A10-4E03-8A9D-82D356F6B972}" destId="{BF2C6D52-F46D-42A7-A864-4A684F88D6CA}" srcOrd="1" destOrd="0" presId="urn:microsoft.com/office/officeart/2018/2/layout/IconLabelList"/>
    <dgm:cxn modelId="{190A634D-AD4E-3548-8332-BF1D9F32ABBF}" type="presParOf" srcId="{AEFA1007-6A10-4E03-8A9D-82D356F6B972}" destId="{B0D26D7E-4DB7-40B3-8AB8-753AB462AF6D}" srcOrd="2" destOrd="0" presId="urn:microsoft.com/office/officeart/2018/2/layout/IconLabelList"/>
    <dgm:cxn modelId="{2A5CD5CB-70C7-A540-984B-7D343641627C}" type="presParOf" srcId="{4C3098D2-B188-4FEB-BECA-90E2684955E0}" destId="{650CC7CD-274F-4D0E-8486-90D4A81064B8}" srcOrd="7" destOrd="0" presId="urn:microsoft.com/office/officeart/2018/2/layout/IconLabelList"/>
    <dgm:cxn modelId="{C44BCA05-547E-EE40-BA37-2826A78B3CA8}" type="presParOf" srcId="{4C3098D2-B188-4FEB-BECA-90E2684955E0}" destId="{26428006-650C-6046-88DA-CD2576EA5752}" srcOrd="8" destOrd="0" presId="urn:microsoft.com/office/officeart/2018/2/layout/IconLabelList"/>
    <dgm:cxn modelId="{17C57876-E3FF-4542-B763-6D88E934C8C0}" type="presParOf" srcId="{26428006-650C-6046-88DA-CD2576EA5752}" destId="{99EB6A4B-FBDD-9540-B2B4-D44F730B0A4B}" srcOrd="0" destOrd="0" presId="urn:microsoft.com/office/officeart/2018/2/layout/IconLabelList"/>
    <dgm:cxn modelId="{F4F38B64-AED6-6847-BA36-47E50D34C8CB}" type="presParOf" srcId="{26428006-650C-6046-88DA-CD2576EA5752}" destId="{87FC2EE4-A94D-FD41-BAF7-691A3258FCE5}" srcOrd="1" destOrd="0" presId="urn:microsoft.com/office/officeart/2018/2/layout/IconLabelList"/>
    <dgm:cxn modelId="{388C8BAF-5044-3C41-A7F0-C7ACEC5125DF}" type="presParOf" srcId="{26428006-650C-6046-88DA-CD2576EA5752}" destId="{F33BBD0B-D780-0144-AB4C-3ABFCF3F9C62}" srcOrd="2" destOrd="0" presId="urn:microsoft.com/office/officeart/2018/2/layout/IconLabelList"/>
    <dgm:cxn modelId="{01280353-A680-AE43-A9B5-BEF800A4E6D2}" type="presParOf" srcId="{4C3098D2-B188-4FEB-BECA-90E2684955E0}" destId="{4C9C38BA-1324-474D-BD86-284CCCF6B0AF}" srcOrd="9" destOrd="0" presId="urn:microsoft.com/office/officeart/2018/2/layout/IconLabelList"/>
    <dgm:cxn modelId="{48E6DAA2-BEA1-1A4D-A4CE-8D2FEC3683B8}" type="presParOf" srcId="{4C3098D2-B188-4FEB-BECA-90E2684955E0}" destId="{B0146CB0-CA14-43D6-8703-E6AEB9423FE3}" srcOrd="10" destOrd="0" presId="urn:microsoft.com/office/officeart/2018/2/layout/IconLabelList"/>
    <dgm:cxn modelId="{40497023-757F-F846-817F-C335DC4E1E4F}" type="presParOf" srcId="{B0146CB0-CA14-43D6-8703-E6AEB9423FE3}" destId="{59814F26-C5C1-4EBA-B830-BBCE9247771F}" srcOrd="0" destOrd="0" presId="urn:microsoft.com/office/officeart/2018/2/layout/IconLabelList"/>
    <dgm:cxn modelId="{A991C0AC-ED1A-C74C-B966-81F8204ECCBC}" type="presParOf" srcId="{B0146CB0-CA14-43D6-8703-E6AEB9423FE3}" destId="{21544E5F-C1C4-47D9-B32F-3A6F037F32FF}" srcOrd="1" destOrd="0" presId="urn:microsoft.com/office/officeart/2018/2/layout/IconLabelList"/>
    <dgm:cxn modelId="{053DC7F3-047A-AF4C-B69C-2DE31DAF5D73}" type="presParOf" srcId="{B0146CB0-CA14-43D6-8703-E6AEB9423FE3}" destId="{8C494FE7-C194-4DBB-860C-A655DC7B3C92}" srcOrd="2" destOrd="0" presId="urn:microsoft.com/office/officeart/2018/2/layout/IconLabelList"/>
    <dgm:cxn modelId="{705E0D04-A6D8-8643-9E46-46F899DF1A06}" type="presParOf" srcId="{4C3098D2-B188-4FEB-BECA-90E2684955E0}" destId="{7CE3E735-AB7C-7645-9416-C7E8AF590A40}" srcOrd="11" destOrd="0" presId="urn:microsoft.com/office/officeart/2018/2/layout/IconLabelList"/>
    <dgm:cxn modelId="{E716021B-99B8-0849-A9C8-D129003C292C}" type="presParOf" srcId="{4C3098D2-B188-4FEB-BECA-90E2684955E0}" destId="{5FA0782C-1664-584A-97CF-BCFC652A456E}" srcOrd="12" destOrd="0" presId="urn:microsoft.com/office/officeart/2018/2/layout/IconLabelList"/>
    <dgm:cxn modelId="{8FB4FB48-26BA-7444-BCDD-4E7E711AB9ED}" type="presParOf" srcId="{5FA0782C-1664-584A-97CF-BCFC652A456E}" destId="{E07E2EE6-E190-D442-BEEE-338DFFE14A50}" srcOrd="0" destOrd="0" presId="urn:microsoft.com/office/officeart/2018/2/layout/IconLabelList"/>
    <dgm:cxn modelId="{B2C05876-E7FA-A641-BEC2-86AB13B99F30}" type="presParOf" srcId="{5FA0782C-1664-584A-97CF-BCFC652A456E}" destId="{43D242B6-3D08-8545-87BD-EE57E802AFF4}" srcOrd="1" destOrd="0" presId="urn:microsoft.com/office/officeart/2018/2/layout/IconLabelList"/>
    <dgm:cxn modelId="{BC8FA546-0FF2-4F4D-8A6E-7A6D658695EE}" type="presParOf" srcId="{5FA0782C-1664-584A-97CF-BCFC652A456E}" destId="{57DBF7BC-CEC8-5744-8540-037227773EC1}" srcOrd="2" destOrd="0" presId="urn:microsoft.com/office/officeart/2018/2/layout/IconLabelList"/>
    <dgm:cxn modelId="{DA8AF301-41D2-214E-9E97-2639C5001DFE}" type="presParOf" srcId="{4C3098D2-B188-4FEB-BECA-90E2684955E0}" destId="{DDCBBB35-41D5-5242-BF7F-6CA8BF4D267F}" srcOrd="13" destOrd="0" presId="urn:microsoft.com/office/officeart/2018/2/layout/IconLabelList"/>
    <dgm:cxn modelId="{881327CD-7FC1-E744-A55C-24D4E9C66354}" type="presParOf" srcId="{4C3098D2-B188-4FEB-BECA-90E2684955E0}" destId="{7B98E28C-902A-B549-A8F1-1E95738DEF3D}" srcOrd="14" destOrd="0" presId="urn:microsoft.com/office/officeart/2018/2/layout/IconLabelList"/>
    <dgm:cxn modelId="{31FC4975-8726-1A4B-8085-F021109BD57E}" type="presParOf" srcId="{7B98E28C-902A-B549-A8F1-1E95738DEF3D}" destId="{D521F453-4A73-2A4F-BB3E-AC647AB4A61B}" srcOrd="0" destOrd="0" presId="urn:microsoft.com/office/officeart/2018/2/layout/IconLabelList"/>
    <dgm:cxn modelId="{5CBA3699-37C2-144B-9C71-CD80FA43A978}" type="presParOf" srcId="{7B98E28C-902A-B549-A8F1-1E95738DEF3D}" destId="{9EFA837B-2678-BB42-85B8-980EE6F0C23F}" srcOrd="1" destOrd="0" presId="urn:microsoft.com/office/officeart/2018/2/layout/IconLabelList"/>
    <dgm:cxn modelId="{E3D900E2-B169-E64C-9101-5EAC61B2E76A}" type="presParOf" srcId="{7B98E28C-902A-B549-A8F1-1E95738DEF3D}" destId="{FD74549D-3BA9-7F47-8B9E-790EB28817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C9F47-2F00-4DF6-8CDC-D87C668C2124}">
      <dsp:nvSpPr>
        <dsp:cNvPr id="0" name=""/>
        <dsp:cNvSpPr/>
      </dsp:nvSpPr>
      <dsp:spPr>
        <a:xfrm>
          <a:off x="489555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26A96-594A-4B3D-84B4-787A2253C7B3}">
      <dsp:nvSpPr>
        <dsp:cNvPr id="0" name=""/>
        <dsp:cNvSpPr/>
      </dsp:nvSpPr>
      <dsp:spPr>
        <a:xfrm>
          <a:off x="839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Cadre</a:t>
          </a:r>
          <a:endParaRPr lang="en-US" sz="1600" kern="1200"/>
        </a:p>
      </dsp:txBody>
      <dsp:txXfrm>
        <a:off x="839" y="1870203"/>
        <a:ext cx="1777148" cy="710859"/>
      </dsp:txXfrm>
    </dsp:sp>
    <dsp:sp modelId="{4AD8AF45-27AE-43C7-8DF7-362A009A5409}">
      <dsp:nvSpPr>
        <dsp:cNvPr id="0" name=""/>
        <dsp:cNvSpPr/>
      </dsp:nvSpPr>
      <dsp:spPr>
        <a:xfrm>
          <a:off x="2577704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71227-488B-4414-BDE5-BDDBB2FEFC45}">
      <dsp:nvSpPr>
        <dsp:cNvPr id="0" name=""/>
        <dsp:cNvSpPr/>
      </dsp:nvSpPr>
      <dsp:spPr>
        <a:xfrm>
          <a:off x="2088988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Ciblage et Nettoyage des données</a:t>
          </a:r>
          <a:endParaRPr lang="en-US" sz="1600" kern="1200"/>
        </a:p>
      </dsp:txBody>
      <dsp:txXfrm>
        <a:off x="2088988" y="1870203"/>
        <a:ext cx="1777148" cy="710859"/>
      </dsp:txXfrm>
    </dsp:sp>
    <dsp:sp modelId="{72B11CC4-2198-4B48-BB84-AAD2C7A0C745}">
      <dsp:nvSpPr>
        <dsp:cNvPr id="0" name=""/>
        <dsp:cNvSpPr/>
      </dsp:nvSpPr>
      <dsp:spPr>
        <a:xfrm>
          <a:off x="4665854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DEB99-BA2C-4DDE-8EDA-8BB0041525C4}">
      <dsp:nvSpPr>
        <dsp:cNvPr id="0" name=""/>
        <dsp:cNvSpPr/>
      </dsp:nvSpPr>
      <dsp:spPr>
        <a:xfrm>
          <a:off x="4177138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Analyse exploratoire</a:t>
          </a:r>
          <a:endParaRPr lang="en-US" sz="1600" kern="1200"/>
        </a:p>
      </dsp:txBody>
      <dsp:txXfrm>
        <a:off x="4177138" y="1870203"/>
        <a:ext cx="1777148" cy="710859"/>
      </dsp:txXfrm>
    </dsp:sp>
    <dsp:sp modelId="{C7BA6CE6-7D9B-49E8-AA88-E86484281ECC}">
      <dsp:nvSpPr>
        <dsp:cNvPr id="0" name=""/>
        <dsp:cNvSpPr/>
      </dsp:nvSpPr>
      <dsp:spPr>
        <a:xfrm>
          <a:off x="6754003" y="803735"/>
          <a:ext cx="799716" cy="799716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00F04-7A61-4AA0-BF00-5FF366D62681}">
      <dsp:nvSpPr>
        <dsp:cNvPr id="0" name=""/>
        <dsp:cNvSpPr/>
      </dsp:nvSpPr>
      <dsp:spPr>
        <a:xfrm>
          <a:off x="6265287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/>
            <a:t>Segmentation</a:t>
          </a:r>
        </a:p>
      </dsp:txBody>
      <dsp:txXfrm>
        <a:off x="6265287" y="1870203"/>
        <a:ext cx="1777148" cy="710859"/>
      </dsp:txXfrm>
    </dsp:sp>
    <dsp:sp modelId="{59814F26-C5C1-4EBA-B830-BBCE9247771F}">
      <dsp:nvSpPr>
        <dsp:cNvPr id="0" name=""/>
        <dsp:cNvSpPr/>
      </dsp:nvSpPr>
      <dsp:spPr>
        <a:xfrm>
          <a:off x="8842152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4FE7-C194-4DBB-860C-A655DC7B3C92}">
      <dsp:nvSpPr>
        <dsp:cNvPr id="0" name=""/>
        <dsp:cNvSpPr/>
      </dsp:nvSpPr>
      <dsp:spPr>
        <a:xfrm>
          <a:off x="8353437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Questions - Réponses</a:t>
          </a:r>
          <a:endParaRPr lang="en-US" sz="1600" kern="1200"/>
        </a:p>
      </dsp:txBody>
      <dsp:txXfrm>
        <a:off x="8353437" y="1870203"/>
        <a:ext cx="1777148" cy="710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11CC4-2198-4B48-BB84-AAD2C7A0C745}">
      <dsp:nvSpPr>
        <dsp:cNvPr id="0" name=""/>
        <dsp:cNvSpPr/>
      </dsp:nvSpPr>
      <dsp:spPr>
        <a:xfrm>
          <a:off x="802072" y="435191"/>
          <a:ext cx="544218" cy="544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DEB99-BA2C-4DDE-8EDA-8BB0041525C4}">
      <dsp:nvSpPr>
        <dsp:cNvPr id="0" name=""/>
        <dsp:cNvSpPr/>
      </dsp:nvSpPr>
      <dsp:spPr>
        <a:xfrm>
          <a:off x="469494" y="1199546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Préparations jeu de données</a:t>
          </a:r>
          <a:endParaRPr lang="en-US" sz="1400" kern="1200"/>
        </a:p>
      </dsp:txBody>
      <dsp:txXfrm>
        <a:off x="469494" y="1199546"/>
        <a:ext cx="1209375" cy="483750"/>
      </dsp:txXfrm>
    </dsp:sp>
    <dsp:sp modelId="{5100D3EC-587F-5240-A755-4A2B287F47F3}">
      <dsp:nvSpPr>
        <dsp:cNvPr id="0" name=""/>
        <dsp:cNvSpPr/>
      </dsp:nvSpPr>
      <dsp:spPr>
        <a:xfrm>
          <a:off x="2223088" y="435191"/>
          <a:ext cx="544218" cy="54421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9E173-3B2F-8D4E-AC9A-DEE0E973F1CD}">
      <dsp:nvSpPr>
        <dsp:cNvPr id="0" name=""/>
        <dsp:cNvSpPr/>
      </dsp:nvSpPr>
      <dsp:spPr>
        <a:xfrm>
          <a:off x="1890510" y="1199546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Réduction dimensionnelle</a:t>
          </a:r>
        </a:p>
      </dsp:txBody>
      <dsp:txXfrm>
        <a:off x="1890510" y="1199546"/>
        <a:ext cx="1209375" cy="483750"/>
      </dsp:txXfrm>
    </dsp:sp>
    <dsp:sp modelId="{4D7C9F47-2F00-4DF6-8CDC-D87C668C2124}">
      <dsp:nvSpPr>
        <dsp:cNvPr id="0" name=""/>
        <dsp:cNvSpPr/>
      </dsp:nvSpPr>
      <dsp:spPr>
        <a:xfrm>
          <a:off x="3644104" y="435191"/>
          <a:ext cx="544218" cy="544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26A96-594A-4B3D-84B4-787A2253C7B3}">
      <dsp:nvSpPr>
        <dsp:cNvPr id="0" name=""/>
        <dsp:cNvSpPr/>
      </dsp:nvSpPr>
      <dsp:spPr>
        <a:xfrm>
          <a:off x="3311525" y="1199546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Choix du critère d’évaluation</a:t>
          </a:r>
          <a:endParaRPr lang="en-US" sz="1400" kern="1200" dirty="0"/>
        </a:p>
      </dsp:txBody>
      <dsp:txXfrm>
        <a:off x="3311525" y="1199546"/>
        <a:ext cx="1209375" cy="483750"/>
      </dsp:txXfrm>
    </dsp:sp>
    <dsp:sp modelId="{5B514E21-696B-4537-BDD2-E9073790D1DA}">
      <dsp:nvSpPr>
        <dsp:cNvPr id="0" name=""/>
        <dsp:cNvSpPr/>
      </dsp:nvSpPr>
      <dsp:spPr>
        <a:xfrm>
          <a:off x="5065119" y="435191"/>
          <a:ext cx="544218" cy="544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26D7E-4DB7-40B3-8AB8-753AB462AF6D}">
      <dsp:nvSpPr>
        <dsp:cNvPr id="0" name=""/>
        <dsp:cNvSpPr/>
      </dsp:nvSpPr>
      <dsp:spPr>
        <a:xfrm>
          <a:off x="4732541" y="1199546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Choix de l’algorithme</a:t>
          </a:r>
          <a:endParaRPr lang="en-US" sz="1400" kern="1200"/>
        </a:p>
      </dsp:txBody>
      <dsp:txXfrm>
        <a:off x="4732541" y="1199546"/>
        <a:ext cx="1209375" cy="483750"/>
      </dsp:txXfrm>
    </dsp:sp>
    <dsp:sp modelId="{99EB6A4B-FBDD-9540-B2B4-D44F730B0A4B}">
      <dsp:nvSpPr>
        <dsp:cNvPr id="0" name=""/>
        <dsp:cNvSpPr/>
      </dsp:nvSpPr>
      <dsp:spPr>
        <a:xfrm>
          <a:off x="6486135" y="435191"/>
          <a:ext cx="544218" cy="544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BBD0B-D780-0144-AB4C-3ABFCF3F9C62}">
      <dsp:nvSpPr>
        <dsp:cNvPr id="0" name=""/>
        <dsp:cNvSpPr/>
      </dsp:nvSpPr>
      <dsp:spPr>
        <a:xfrm>
          <a:off x="6153557" y="1199546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noProof="0"/>
            <a:t>Exploration des paramètres</a:t>
          </a:r>
        </a:p>
      </dsp:txBody>
      <dsp:txXfrm>
        <a:off x="6153557" y="1199546"/>
        <a:ext cx="1209375" cy="483750"/>
      </dsp:txXfrm>
    </dsp:sp>
    <dsp:sp modelId="{59814F26-C5C1-4EBA-B830-BBCE9247771F}">
      <dsp:nvSpPr>
        <dsp:cNvPr id="0" name=""/>
        <dsp:cNvSpPr/>
      </dsp:nvSpPr>
      <dsp:spPr>
        <a:xfrm>
          <a:off x="7907150" y="435191"/>
          <a:ext cx="544218" cy="54421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4FE7-C194-4DBB-860C-A655DC7B3C92}">
      <dsp:nvSpPr>
        <dsp:cNvPr id="0" name=""/>
        <dsp:cNvSpPr/>
      </dsp:nvSpPr>
      <dsp:spPr>
        <a:xfrm>
          <a:off x="7574572" y="1199546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Validation de la démarche</a:t>
          </a:r>
        </a:p>
      </dsp:txBody>
      <dsp:txXfrm>
        <a:off x="7574572" y="1199546"/>
        <a:ext cx="1209375" cy="483750"/>
      </dsp:txXfrm>
    </dsp:sp>
    <dsp:sp modelId="{E07E2EE6-E190-D442-BEEE-338DFFE14A50}">
      <dsp:nvSpPr>
        <dsp:cNvPr id="0" name=""/>
        <dsp:cNvSpPr/>
      </dsp:nvSpPr>
      <dsp:spPr>
        <a:xfrm>
          <a:off x="9328166" y="435191"/>
          <a:ext cx="544218" cy="54421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BF7BC-CEC8-5744-8540-037227773EC1}">
      <dsp:nvSpPr>
        <dsp:cNvPr id="0" name=""/>
        <dsp:cNvSpPr/>
      </dsp:nvSpPr>
      <dsp:spPr>
        <a:xfrm>
          <a:off x="8995588" y="1199546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Fréquence</a:t>
          </a:r>
          <a:r>
            <a:rPr lang="en-US" sz="1400" kern="1200"/>
            <a:t> de mise </a:t>
          </a:r>
          <a:r>
            <a:rPr lang="en-US" sz="1400" kern="1200" err="1"/>
            <a:t>à</a:t>
          </a:r>
          <a:r>
            <a:rPr lang="en-US" sz="1400" kern="1200"/>
            <a:t> jour</a:t>
          </a:r>
        </a:p>
      </dsp:txBody>
      <dsp:txXfrm>
        <a:off x="8995588" y="1199546"/>
        <a:ext cx="1209375" cy="483750"/>
      </dsp:txXfrm>
    </dsp:sp>
    <dsp:sp modelId="{D521F453-4A73-2A4F-BB3E-AC647AB4A61B}">
      <dsp:nvSpPr>
        <dsp:cNvPr id="0" name=""/>
        <dsp:cNvSpPr/>
      </dsp:nvSpPr>
      <dsp:spPr>
        <a:xfrm>
          <a:off x="5065119" y="1985639"/>
          <a:ext cx="544218" cy="54421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4549D-3BA9-7F47-8B9E-790EB2881712}">
      <dsp:nvSpPr>
        <dsp:cNvPr id="0" name=""/>
        <dsp:cNvSpPr/>
      </dsp:nvSpPr>
      <dsp:spPr>
        <a:xfrm>
          <a:off x="4732541" y="2749994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Segmentation Finale</a:t>
          </a:r>
        </a:p>
      </dsp:txBody>
      <dsp:txXfrm>
        <a:off x="4732541" y="2749994"/>
        <a:ext cx="1209375" cy="483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AEBDD-2238-3E4D-ABF0-4C3A3BBD2213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E3194-6DF9-214A-996E-B43081A93D5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9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112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846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359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618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810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960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44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43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900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351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51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565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779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562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174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804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438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57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164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664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051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50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954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4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551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578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230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71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253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2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286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630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67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2520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4426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7527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707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806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936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9271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696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843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75623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02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136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584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0141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3081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355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8289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9651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362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7176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8016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0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8171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5765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298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484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06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87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5F54F-476C-DD44-9CDC-78601520B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fr-FR" sz="6600" dirty="0"/>
              <a:t>OLIST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330E3-66E1-884F-94A7-1B9D465A1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260340" cy="2682239"/>
          </a:xfrm>
        </p:spPr>
        <p:txBody>
          <a:bodyPr anchor="ctr">
            <a:normAutofit/>
          </a:bodyPr>
          <a:lstStyle/>
          <a:p>
            <a:pPr algn="l"/>
            <a:r>
              <a:rPr lang="fr-FR" sz="3200" dirty="0"/>
              <a:t>SEGMENTATION CLIENT MARKETING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31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493105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CIBLAGE DES Données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418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Le projet ne s’intéresse qu’aux données à compter de janvier 2017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b="1" dirty="0"/>
              <a:t>Suppression des lignes ayant trait aux années antérieures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2" name="Content Placeholder 11" descr="A close up of a red building&#10;&#10;Description automatically generated">
            <a:extLst>
              <a:ext uri="{FF2B5EF4-FFF2-40B4-BE49-F238E27FC236}">
                <a16:creationId xmlns:a16="http://schemas.microsoft.com/office/drawing/2014/main" id="{D244FC27-F846-0F48-82FC-4A0DE9E03C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2474" b="10974"/>
          <a:stretch/>
        </p:blipFill>
        <p:spPr>
          <a:xfrm>
            <a:off x="-22031" y="-1"/>
            <a:ext cx="6717277" cy="685621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1849C5-E1AF-6946-914F-DC81397E189C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AE3096-C6BD-E34A-9ED5-8333E9540CF0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NETTOYAGE - CIBLAGE -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426281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FEATURE ENGINEERING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24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Création de </a:t>
            </a:r>
            <a:r>
              <a:rPr lang="fr-FR" b="1" dirty="0" err="1"/>
              <a:t>features</a:t>
            </a:r>
            <a:endParaRPr lang="fr-FR" b="1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/>
              <a:t>One Hot </a:t>
            </a:r>
            <a:r>
              <a:rPr lang="fr-FR" b="1" dirty="0" err="1"/>
              <a:t>Encoding</a:t>
            </a:r>
            <a:endParaRPr lang="fr-FR" b="1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b="1" dirty="0" err="1"/>
              <a:t>Feature</a:t>
            </a:r>
            <a:r>
              <a:rPr lang="fr-FR" b="1" dirty="0"/>
              <a:t> </a:t>
            </a:r>
            <a:r>
              <a:rPr lang="fr-FR" b="1" dirty="0" err="1"/>
              <a:t>Hashing</a:t>
            </a:r>
            <a:endParaRPr lang="fr-FR" b="1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7" name="Content Placeholder 6" descr="A tall building&#10;&#10;Description automatically generated">
            <a:extLst>
              <a:ext uri="{FF2B5EF4-FFF2-40B4-BE49-F238E27FC236}">
                <a16:creationId xmlns:a16="http://schemas.microsoft.com/office/drawing/2014/main" id="{2F941856-E493-734D-8EE6-45E08CA397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r="6749"/>
          <a:stretch/>
        </p:blipFill>
        <p:spPr>
          <a:xfrm>
            <a:off x="0" y="0"/>
            <a:ext cx="6717278" cy="687649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7CFF5-6EE8-D546-A37B-6F8FBD73F6DD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NETTOYAGE - CIBLAGE -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38148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22532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FEATURE ENGINEERING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Création de features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b="1" dirty="0"/>
              <a:t>Création de </a:t>
            </a:r>
            <a:r>
              <a:rPr lang="fr-FR" b="1" dirty="0" err="1"/>
              <a:t>features</a:t>
            </a:r>
            <a:r>
              <a:rPr lang="fr-FR" b="1" dirty="0"/>
              <a:t> plus significatives d’un point de vue marketing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b="1" dirty="0"/>
              <a:t>1 client = 1 observation (</a:t>
            </a:r>
            <a:r>
              <a:rPr lang="fr-FR" b="1" dirty="0" err="1"/>
              <a:t>mean</a:t>
            </a:r>
            <a:r>
              <a:rPr lang="fr-FR" b="1" dirty="0"/>
              <a:t>, mode)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601621AB-B2DD-924D-928A-05741FB90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8257684"/>
              </p:ext>
            </p:extLst>
          </p:nvPr>
        </p:nvGraphicFramePr>
        <p:xfrm>
          <a:off x="168812" y="666283"/>
          <a:ext cx="2663178" cy="550467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31589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331589">
                  <a:extLst>
                    <a:ext uri="{9D8B030D-6E8A-4147-A177-3AD203B41FA5}">
                      <a16:colId xmlns:a16="http://schemas.microsoft.com/office/drawing/2014/main" val="2401061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order-purchase_</a:t>
                      </a:r>
                    </a:p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timestamp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Date de la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commande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order_id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ID de la commande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5773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product_id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ID du produit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payment_value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Valeur payée par article commandé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order_status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Statut de la commande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674580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Product_height_cm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Hauteur article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27541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Product_width_cm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Largeur article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0108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Product_length_cm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Longueur article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02942"/>
                  </a:ext>
                </a:extLst>
              </a:tr>
            </a:tbl>
          </a:graphicData>
        </a:graphic>
      </p:graphicFrame>
      <p:graphicFrame>
        <p:nvGraphicFramePr>
          <p:cNvPr id="10" name="Content Placeholder 19">
            <a:extLst>
              <a:ext uri="{FF2B5EF4-FFF2-40B4-BE49-F238E27FC236}">
                <a16:creationId xmlns:a16="http://schemas.microsoft.com/office/drawing/2014/main" id="{9934B813-2083-4248-A8DA-753B110D5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8839718"/>
              </p:ext>
            </p:extLst>
          </p:nvPr>
        </p:nvGraphicFramePr>
        <p:xfrm>
          <a:off x="3415896" y="655907"/>
          <a:ext cx="3079040" cy="60556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39520">
                  <a:extLst>
                    <a:ext uri="{9D8B030D-6E8A-4147-A177-3AD203B41FA5}">
                      <a16:colId xmlns:a16="http://schemas.microsoft.com/office/drawing/2014/main" val="1351772555"/>
                    </a:ext>
                  </a:extLst>
                </a:gridCol>
                <a:gridCol w="1539520">
                  <a:extLst>
                    <a:ext uri="{9D8B030D-6E8A-4147-A177-3AD203B41FA5}">
                      <a16:colId xmlns:a16="http://schemas.microsoft.com/office/drawing/2014/main" val="3303296880"/>
                    </a:ext>
                  </a:extLst>
                </a:gridCol>
              </a:tblGrid>
              <a:tr h="339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First_order_date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Date 1ère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commande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Last_order_date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Date dernière commande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Nb_orders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Nombre de commandes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50478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Nb_items_order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Nombre moyen d’articles par commande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50478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Canceled_orders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Nombre de commandes annulées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866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Average_basket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Panier moyen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75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R_score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Score de récence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237632"/>
                  </a:ext>
                </a:extLst>
              </a:tr>
              <a:tr h="389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F_score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Score de fréquence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710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M_score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Score de montant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368418"/>
                  </a:ext>
                </a:extLst>
              </a:tr>
              <a:tr h="389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Product_volume_cm3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Volume du produit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0962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1F76AE0-B5C7-8D47-A5BC-8697209BBDCE}"/>
              </a:ext>
            </a:extLst>
          </p:cNvPr>
          <p:cNvSpPr txBox="1"/>
          <p:nvPr/>
        </p:nvSpPr>
        <p:spPr>
          <a:xfrm>
            <a:off x="3415896" y="132742"/>
            <a:ext cx="30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PAR CLIENT, PAR ANNÉE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BE3A6-63E2-E84F-A5EC-CE2F522050F2}"/>
              </a:ext>
            </a:extLst>
          </p:cNvPr>
          <p:cNvSpPr txBox="1"/>
          <p:nvPr/>
        </p:nvSpPr>
        <p:spPr>
          <a:xfrm>
            <a:off x="13300" y="140869"/>
            <a:ext cx="30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PLUSIEURS LIGNES PAR 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2FD0A-2CD7-5048-BC26-A293517123DC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NETTOYAGE - CIBLAGE - FEATURE ENGINEERING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F048D2E-A049-304B-8228-4820B601108D}"/>
              </a:ext>
            </a:extLst>
          </p:cNvPr>
          <p:cNvSpPr/>
          <p:nvPr/>
        </p:nvSpPr>
        <p:spPr>
          <a:xfrm>
            <a:off x="2913682" y="3429000"/>
            <a:ext cx="471218" cy="6160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62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FEATURE ENGINEERING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ONE HOT ENCODING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b="1" dirty="0"/>
              <a:t>Pour les features qualitatives avec peu de valeurs possibles :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 err="1"/>
              <a:t>payment_type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B627DD35-401C-0943-863A-614A6092E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21905"/>
              </p:ext>
            </p:extLst>
          </p:nvPr>
        </p:nvGraphicFramePr>
        <p:xfrm>
          <a:off x="212583" y="2122943"/>
          <a:ext cx="6248047" cy="283933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584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262235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  <a:gridCol w="1237957">
                  <a:extLst>
                    <a:ext uri="{9D8B030D-6E8A-4147-A177-3AD203B41FA5}">
                      <a16:colId xmlns:a16="http://schemas.microsoft.com/office/drawing/2014/main" val="446301590"/>
                    </a:ext>
                  </a:extLst>
                </a:gridCol>
                <a:gridCol w="1396261">
                  <a:extLst>
                    <a:ext uri="{9D8B030D-6E8A-4147-A177-3AD203B41FA5}">
                      <a16:colId xmlns:a16="http://schemas.microsoft.com/office/drawing/2014/main" val="1932074207"/>
                    </a:ext>
                  </a:extLst>
                </a:gridCol>
              </a:tblGrid>
              <a:tr h="51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payment_type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payment_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type_</a:t>
                      </a:r>
                    </a:p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credit_card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payment_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type_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voucher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payment_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type_</a:t>
                      </a:r>
                    </a:p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debit_card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payment_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type_</a:t>
                      </a:r>
                    </a:p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boleto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credit_card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5773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voucher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debit_card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Boleto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85694"/>
                  </a:ext>
                </a:extLst>
              </a:tr>
            </a:tbl>
          </a:graphicData>
        </a:graphic>
      </p:graphicFrame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550ABD40-FC44-804B-858E-6F3815062370}"/>
              </a:ext>
            </a:extLst>
          </p:cNvPr>
          <p:cNvSpPr/>
          <p:nvPr/>
        </p:nvSpPr>
        <p:spPr>
          <a:xfrm>
            <a:off x="831632" y="1322648"/>
            <a:ext cx="1551214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4FD478CE-4876-324B-8FF4-0A75E25E7216}"/>
              </a:ext>
            </a:extLst>
          </p:cNvPr>
          <p:cNvSpPr/>
          <p:nvPr/>
        </p:nvSpPr>
        <p:spPr>
          <a:xfrm>
            <a:off x="831632" y="1329472"/>
            <a:ext cx="3103554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BA367EEC-94E9-684F-A486-2E0C44F61258}"/>
              </a:ext>
            </a:extLst>
          </p:cNvPr>
          <p:cNvSpPr/>
          <p:nvPr/>
        </p:nvSpPr>
        <p:spPr>
          <a:xfrm>
            <a:off x="831632" y="1321301"/>
            <a:ext cx="4932354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3BE710-5FB9-234D-A4A1-E778DEFC178E}"/>
              </a:ext>
            </a:extLst>
          </p:cNvPr>
          <p:cNvSpPr txBox="1"/>
          <p:nvPr/>
        </p:nvSpPr>
        <p:spPr>
          <a:xfrm>
            <a:off x="212583" y="5101904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payment_type</a:t>
            </a:r>
            <a:r>
              <a:rPr lang="fr-FR" b="1" dirty="0"/>
              <a:t> =&gt; 4 colonnes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2EA63-C957-9642-8BDD-6697C4B1069D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NETTOYAGE - CIBLAGE -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026284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FEATURE ENGINEERING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FEATURE HASHING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32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b="1" dirty="0"/>
              <a:t>Pour les features qualitatives avec un grand nombre de valeurs possibles :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 err="1"/>
              <a:t>customer_city</a:t>
            </a:r>
            <a:endParaRPr lang="fr-FR" b="1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 err="1"/>
              <a:t>customer_state</a:t>
            </a:r>
            <a:endParaRPr lang="fr-FR" b="1" dirty="0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b="1" dirty="0" err="1"/>
              <a:t>product_category_name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-22031" y="-2072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F000C133-C814-5F43-86CA-4EEFF8E1CA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6181902"/>
              </p:ext>
            </p:extLst>
          </p:nvPr>
        </p:nvGraphicFramePr>
        <p:xfrm>
          <a:off x="87268" y="2122943"/>
          <a:ext cx="6539742" cy="239353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61911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812805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894372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  <a:gridCol w="875740">
                  <a:extLst>
                    <a:ext uri="{9D8B030D-6E8A-4147-A177-3AD203B41FA5}">
                      <a16:colId xmlns:a16="http://schemas.microsoft.com/office/drawing/2014/main" val="1351772555"/>
                    </a:ext>
                  </a:extLst>
                </a:gridCol>
                <a:gridCol w="894373">
                  <a:extLst>
                    <a:ext uri="{9D8B030D-6E8A-4147-A177-3AD203B41FA5}">
                      <a16:colId xmlns:a16="http://schemas.microsoft.com/office/drawing/2014/main" val="2072645834"/>
                    </a:ext>
                  </a:extLst>
                </a:gridCol>
                <a:gridCol w="968903">
                  <a:extLst>
                    <a:ext uri="{9D8B030D-6E8A-4147-A177-3AD203B41FA5}">
                      <a16:colId xmlns:a16="http://schemas.microsoft.com/office/drawing/2014/main" val="228040483"/>
                    </a:ext>
                  </a:extLst>
                </a:gridCol>
                <a:gridCol w="931638">
                  <a:extLst>
                    <a:ext uri="{9D8B030D-6E8A-4147-A177-3AD203B41FA5}">
                      <a16:colId xmlns:a16="http://schemas.microsoft.com/office/drawing/2014/main" val="446301590"/>
                    </a:ext>
                  </a:extLst>
                </a:gridCol>
              </a:tblGrid>
              <a:tr h="51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customer_city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CLI_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CITY_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CLI_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CITY_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CLI_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CITY_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CLI_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CITY_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CLI_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CITY_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CLI_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CITY_</a:t>
                      </a: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abaete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5773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acari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bora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55718B41-D867-AB42-8B66-D3A03DD4E6A9}"/>
              </a:ext>
            </a:extLst>
          </p:cNvPr>
          <p:cNvSpPr/>
          <p:nvPr/>
        </p:nvSpPr>
        <p:spPr>
          <a:xfrm>
            <a:off x="831632" y="1322648"/>
            <a:ext cx="1077178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46828CCF-BB2D-6E42-9BEF-2FB3AFC81BC5}"/>
              </a:ext>
            </a:extLst>
          </p:cNvPr>
          <p:cNvSpPr/>
          <p:nvPr/>
        </p:nvSpPr>
        <p:spPr>
          <a:xfrm>
            <a:off x="831632" y="1329472"/>
            <a:ext cx="3568918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6645D7FF-8C65-8144-B50F-55CCA69F2863}"/>
              </a:ext>
            </a:extLst>
          </p:cNvPr>
          <p:cNvSpPr/>
          <p:nvPr/>
        </p:nvSpPr>
        <p:spPr>
          <a:xfrm>
            <a:off x="831632" y="1321301"/>
            <a:ext cx="5264368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F406B-4E96-8944-AC7C-85274028EE1C}"/>
              </a:ext>
            </a:extLst>
          </p:cNvPr>
          <p:cNvSpPr txBox="1"/>
          <p:nvPr/>
        </p:nvSpPr>
        <p:spPr>
          <a:xfrm>
            <a:off x="101336" y="4833617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customer_city</a:t>
            </a:r>
            <a:r>
              <a:rPr lang="fr-FR" b="1" dirty="0"/>
              <a:t> =&gt; 6 colonnes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01359-A46B-1645-B90D-B5BA9D5F5B6A}"/>
              </a:ext>
            </a:extLst>
          </p:cNvPr>
          <p:cNvSpPr txBox="1"/>
          <p:nvPr/>
        </p:nvSpPr>
        <p:spPr>
          <a:xfrm>
            <a:off x="83575" y="5292777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customer_state</a:t>
            </a:r>
            <a:r>
              <a:rPr lang="fr-FR" b="1" dirty="0"/>
              <a:t> =&gt; 6 colonnes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613F60-67AD-2A48-86FC-2FAD3CD7CC41}"/>
              </a:ext>
            </a:extLst>
          </p:cNvPr>
          <p:cNvSpPr txBox="1"/>
          <p:nvPr/>
        </p:nvSpPr>
        <p:spPr>
          <a:xfrm>
            <a:off x="100475" y="5751937"/>
            <a:ext cx="611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product_category_name</a:t>
            </a:r>
            <a:r>
              <a:rPr lang="fr-FR" b="1" dirty="0"/>
              <a:t> =&gt; 6 colonnes</a:t>
            </a: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B3544074-40BC-7645-90F1-4F0DF8195385}"/>
              </a:ext>
            </a:extLst>
          </p:cNvPr>
          <p:cNvSpPr/>
          <p:nvPr/>
        </p:nvSpPr>
        <p:spPr>
          <a:xfrm>
            <a:off x="842232" y="1316695"/>
            <a:ext cx="1898209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Curved Down Arrow 21">
            <a:extLst>
              <a:ext uri="{FF2B5EF4-FFF2-40B4-BE49-F238E27FC236}">
                <a16:creationId xmlns:a16="http://schemas.microsoft.com/office/drawing/2014/main" id="{E5C73F93-D466-BC49-8259-2CA3F5370B2D}"/>
              </a:ext>
            </a:extLst>
          </p:cNvPr>
          <p:cNvSpPr/>
          <p:nvPr/>
        </p:nvSpPr>
        <p:spPr>
          <a:xfrm>
            <a:off x="842232" y="1300009"/>
            <a:ext cx="2712498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08420AE8-8ADF-6B48-B8C7-0DA83202F831}"/>
              </a:ext>
            </a:extLst>
          </p:cNvPr>
          <p:cNvSpPr/>
          <p:nvPr/>
        </p:nvSpPr>
        <p:spPr>
          <a:xfrm>
            <a:off x="858302" y="1333282"/>
            <a:ext cx="4384480" cy="65384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4AE07-83C4-074C-BB5B-7C44B8E103B1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NETTOYAGE - CIBLAGE -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57586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9"/>
            <a:ext cx="4099947" cy="919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JEU DE DONNéES FINAL</a:t>
            </a:r>
            <a:endParaRPr lang="en-US" sz="3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20622" y="2046625"/>
            <a:ext cx="4317196" cy="428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Base de données </a:t>
            </a:r>
            <a:r>
              <a:rPr lang="fr-FR" dirty="0" err="1"/>
              <a:t>anonymisée</a:t>
            </a:r>
            <a:r>
              <a:rPr lang="fr-FR" dirty="0"/>
              <a:t> années 2017 à 2018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43775 clients (2017)</a:t>
            </a:r>
          </a:p>
          <a:p>
            <a:pPr lvl="1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dirty="0"/>
              <a:t>     53169 clients (2018)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51 indicateurs + </a:t>
            </a:r>
            <a:r>
              <a:rPr lang="fr-FR" dirty="0" err="1"/>
              <a:t>customer</a:t>
            </a:r>
            <a:r>
              <a:rPr lang="fr-FR" dirty="0"/>
              <a:t> ID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couvrant 5 types d’informations: 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Localisation client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Commande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Paiement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Produit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Scores RFM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graphicFrame>
        <p:nvGraphicFramePr>
          <p:cNvPr id="11" name="Content Placeholder 19">
            <a:extLst>
              <a:ext uri="{FF2B5EF4-FFF2-40B4-BE49-F238E27FC236}">
                <a16:creationId xmlns:a16="http://schemas.microsoft.com/office/drawing/2014/main" id="{3D603643-67AE-AE4D-B406-1E0EBEE616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4311277"/>
              </p:ext>
            </p:extLst>
          </p:nvPr>
        </p:nvGraphicFramePr>
        <p:xfrm>
          <a:off x="241494" y="338196"/>
          <a:ext cx="6660179" cy="5993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02571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375760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FEATURES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customer_id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ID client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customer_state</a:t>
                      </a:r>
                      <a:r>
                        <a:rPr lang="en-US" sz="1200" b="1" dirty="0">
                          <a:effectLst/>
                        </a:rPr>
                        <a:t> (hashed 6)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L’état de résidence du client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04146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customer_city</a:t>
                      </a:r>
                      <a:r>
                        <a:rPr lang="en-US" sz="1200" b="1" dirty="0">
                          <a:effectLst/>
                        </a:rPr>
                        <a:t> (hashed 6)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La ville de résidence du client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nb_orders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Nombre moyen de commandes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nb_items_order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Nombre moyen d’articles par commande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canceled_orders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Nombre moyen de commandes annulées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21462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payment_installments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Nombre moyen de paiements par commande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101093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payment_sequential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Nombre moyen de moyens de paiement par commande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10316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payment_type</a:t>
                      </a:r>
                      <a:r>
                        <a:rPr lang="en-US" sz="1200" b="1" dirty="0">
                          <a:effectLst/>
                        </a:rPr>
                        <a:t> (dummy encoded)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Type de paiement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176813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average_basket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Panier moyen par commande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8135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freight_value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Frais de port moyens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40575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product_category_name</a:t>
                      </a:r>
                      <a:r>
                        <a:rPr lang="en-US" sz="1200" b="1" dirty="0">
                          <a:effectLst/>
                        </a:rPr>
                        <a:t> (hashed 6)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Catégorie produit la plus commandée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18135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product_volume_cm3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Volume moyen des produits achetés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400529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product_weight_g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Poids moyen des produits achetés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4917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review_score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A</a:t>
                      </a:r>
                      <a:r>
                        <a:rPr lang="en-US" sz="1200" dirty="0">
                          <a:effectLst/>
                        </a:rPr>
                        <a:t>v</a:t>
                      </a:r>
                      <a:r>
                        <a:rPr lang="en-MQ" sz="1200" dirty="0">
                          <a:effectLst/>
                        </a:rPr>
                        <a:t>is moyen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301146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R_score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Score de récence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52804"/>
                  </a:ext>
                </a:extLst>
              </a:tr>
              <a:tr h="20642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F_score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Score de fréquence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771446"/>
                  </a:ext>
                </a:extLst>
              </a:tr>
              <a:tr h="25591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M_score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Score de montant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60967"/>
                  </a:ext>
                </a:extLst>
              </a:tr>
              <a:tr h="25591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first_order_date</a:t>
                      </a:r>
                      <a:r>
                        <a:rPr lang="en-US" sz="1200" b="1" dirty="0">
                          <a:effectLst/>
                        </a:rPr>
                        <a:t> (</a:t>
                      </a:r>
                      <a:r>
                        <a:rPr lang="en-US" sz="1200" b="1" dirty="0" err="1">
                          <a:effectLst/>
                        </a:rPr>
                        <a:t>sep</a:t>
                      </a:r>
                      <a:r>
                        <a:rPr lang="en-US" sz="1200" b="1" dirty="0">
                          <a:effectLst/>
                        </a:rPr>
                        <a:t> 4)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Date de 1ère commande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874444"/>
                  </a:ext>
                </a:extLst>
              </a:tr>
              <a:tr h="25591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last_order_date</a:t>
                      </a:r>
                      <a:r>
                        <a:rPr lang="en-US" sz="1200" b="1" dirty="0">
                          <a:effectLst/>
                        </a:rPr>
                        <a:t> (</a:t>
                      </a:r>
                      <a:r>
                        <a:rPr lang="en-US" sz="1200" b="1" dirty="0" err="1">
                          <a:effectLst/>
                        </a:rPr>
                        <a:t>sep</a:t>
                      </a:r>
                      <a:r>
                        <a:rPr lang="en-US" sz="1200" b="1" dirty="0">
                          <a:effectLst/>
                        </a:rPr>
                        <a:t> 4)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Q" sz="1200" dirty="0">
                          <a:effectLst/>
                        </a:rPr>
                        <a:t>Date de dernière commande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8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DED801-FE26-3947-81FF-9D48B8FF097D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NETTOYAGE - CIBLAGE -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09811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EXPLORATOIRE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F2EE4C-CA81-3045-B7BD-32632CBD4E99}"/>
              </a:ext>
            </a:extLst>
          </p:cNvPr>
          <p:cNvSpPr txBox="1">
            <a:spLocks/>
          </p:cNvSpPr>
          <p:nvPr/>
        </p:nvSpPr>
        <p:spPr>
          <a:xfrm>
            <a:off x="685800" y="4742099"/>
            <a:ext cx="10269759" cy="3778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000" dirty="0"/>
              <a:t>DONNÉES 2017 - 2018</a:t>
            </a:r>
          </a:p>
        </p:txBody>
      </p:sp>
    </p:spTree>
    <p:extLst>
      <p:ext uri="{BB962C8B-B14F-4D97-AF65-F5344CB8AC3E}">
        <p14:creationId xmlns:p14="http://schemas.microsoft.com/office/powerpoint/2010/main" val="174651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66066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grandeurs STATISTIQUES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099947" cy="146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Mesures de tendances centrales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Distribution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653343" y="668672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Victor Garcia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Content Placeholder 5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15063181-A2BD-B043-BA18-29A1A42F56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34874"/>
          <a:stretch/>
        </p:blipFill>
        <p:spPr>
          <a:xfrm>
            <a:off x="12847" y="24738"/>
            <a:ext cx="6717277" cy="687615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12847" y="24738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46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 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7" name="Content Placeholder 19">
            <a:extLst>
              <a:ext uri="{FF2B5EF4-FFF2-40B4-BE49-F238E27FC236}">
                <a16:creationId xmlns:a16="http://schemas.microsoft.com/office/drawing/2014/main" id="{E07BBD46-D3AD-FC42-B832-13BE5C211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6628346"/>
              </p:ext>
            </p:extLst>
          </p:nvPr>
        </p:nvGraphicFramePr>
        <p:xfrm>
          <a:off x="727075" y="1828800"/>
          <a:ext cx="5874327" cy="37484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807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263452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83119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QUALITATIVE VARIABLES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</a:t>
                      </a:r>
                      <a:endPara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729301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payment_type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fr-FR" sz="1600" b="1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credit_card</a:t>
                      </a:r>
                      <a:endParaRPr lang="fr-FR" sz="1600" b="1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7293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 err="1"/>
                        <a:t>customer_city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sao</a:t>
                      </a:r>
                      <a:r>
                        <a:rPr lang="fr-FR" sz="16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fr-FR" sz="16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paulo</a:t>
                      </a:r>
                      <a:endParaRPr lang="fr-FR" sz="16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7293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customer_state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525409"/>
                  </a:ext>
                </a:extLst>
              </a:tr>
              <a:tr h="7293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product_category_name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casa_mesa_banho</a:t>
                      </a:r>
                      <a:endParaRPr lang="fr-FR" sz="16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10335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2B79503-BA16-9644-9D35-B2F22D36FFCB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TENDANCE CENTRALE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qualitatives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815A1-DA7A-D04B-8955-53DA0AB92B22}"/>
              </a:ext>
            </a:extLst>
          </p:cNvPr>
          <p:cNvSpPr txBox="1"/>
          <p:nvPr/>
        </p:nvSpPr>
        <p:spPr>
          <a:xfrm>
            <a:off x="7364978" y="2704884"/>
            <a:ext cx="4099947" cy="3184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dirty="0"/>
              <a:t>Les clients 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proviennent principalement de la ville de São Paulo, dans l'état de São Paulo.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achètent essentiellement des produits de la catégorie "chambre-salle à manger-salle de bain",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 paient majoritairement par carte de crédit.</a:t>
            </a:r>
          </a:p>
        </p:txBody>
      </p:sp>
    </p:spTree>
    <p:extLst>
      <p:ext uri="{BB962C8B-B14F-4D97-AF65-F5344CB8AC3E}">
        <p14:creationId xmlns:p14="http://schemas.microsoft.com/office/powerpoint/2010/main" val="3463136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8" name="Content Placeholder 19">
            <a:extLst>
              <a:ext uri="{FF2B5EF4-FFF2-40B4-BE49-F238E27FC236}">
                <a16:creationId xmlns:a16="http://schemas.microsoft.com/office/drawing/2014/main" id="{E84C6E03-C262-8C46-B643-153A51C076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368033"/>
              </p:ext>
            </p:extLst>
          </p:nvPr>
        </p:nvGraphicFramePr>
        <p:xfrm>
          <a:off x="260374" y="1819391"/>
          <a:ext cx="6724649" cy="44690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7864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871456">
                  <a:extLst>
                    <a:ext uri="{9D8B030D-6E8A-4147-A177-3AD203B41FA5}">
                      <a16:colId xmlns:a16="http://schemas.microsoft.com/office/drawing/2014/main" val="1391397611"/>
                    </a:ext>
                  </a:extLst>
                </a:gridCol>
                <a:gridCol w="953476">
                  <a:extLst>
                    <a:ext uri="{9D8B030D-6E8A-4147-A177-3AD203B41FA5}">
                      <a16:colId xmlns:a16="http://schemas.microsoft.com/office/drawing/2014/main" val="3836379741"/>
                    </a:ext>
                  </a:extLst>
                </a:gridCol>
                <a:gridCol w="953476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  <a:gridCol w="1028468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899909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</a:tblGrid>
              <a:tr h="5066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u="sng" dirty="0">
                          <a:effectLst/>
                        </a:rPr>
                        <a:t>QUANTITATIVE VARIABLES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sng" dirty="0">
                          <a:effectLst/>
                        </a:rPr>
                        <a:t>MÉDIANE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sng" dirty="0">
                          <a:effectLst/>
                        </a:rPr>
                        <a:t>MOYENNE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sng" dirty="0">
                          <a:effectLst/>
                        </a:rPr>
                        <a:t>VARIANCE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sng" dirty="0">
                          <a:effectLst/>
                        </a:rPr>
                        <a:t>ÉCART-TYPE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COEFF DE VARIATION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nb_orders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nb_items_order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1.20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5.82e-01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0.76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0.64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canceled_orders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0.86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1.17e-01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0.34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0.40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8317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payment_installments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1.28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1.65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1.29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05987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payment_sequential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3.72e-02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0.19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0.19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47498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average_basket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109.19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207.53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4.2e+05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648.24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3.12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68548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freight_value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16.25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20.00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2.44e+02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15.63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0.78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425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product_volume_cm3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6480.00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15188.37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5.42e+08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23283.41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1.53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3015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product_weight_g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>
                          <a:effectLst/>
                        </a:rPr>
                        <a:t>700.00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2091.85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1.39e+07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3728.56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1.78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024653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review_score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5.00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4.22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1.50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1.23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0.29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499932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R_score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>
                          <a:effectLst/>
                        </a:rPr>
                        <a:t>3.00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3.94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7.77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2.79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0.71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21962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F_score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4.28e-03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0.07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0.07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41000"/>
                  </a:ext>
                </a:extLst>
              </a:tr>
              <a:tr h="3040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M_score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26.00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43.90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5.31e+03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72.87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Q" sz="1400" dirty="0">
                          <a:effectLst/>
                        </a:rPr>
                        <a:t>1.66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2954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D2579E7B-94FE-484D-9C9E-FBA1AC001E3B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TENDANCE CENTRALE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QUANTITATIVES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EE85D-A543-194C-9EBF-BCCE3878673D}"/>
              </a:ext>
            </a:extLst>
          </p:cNvPr>
          <p:cNvSpPr txBox="1"/>
          <p:nvPr/>
        </p:nvSpPr>
        <p:spPr>
          <a:xfrm>
            <a:off x="7364978" y="2704884"/>
            <a:ext cx="4099947" cy="362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Les clients :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ne commandent qu'une fois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paient en 1 fois et avec 1 seul moyen de paiement pour 50% d'entre eux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 achètent des produits peu lourds ou volumineux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pour un panier moyen autour de 207 </a:t>
            </a:r>
            <a:r>
              <a:rPr lang="fr-FR" dirty="0" err="1"/>
              <a:t>reais</a:t>
            </a:r>
            <a:r>
              <a:rPr lang="fr-FR" dirty="0"/>
              <a:t> &lt;&lt; inférieur au panier moyen e-commerce du pays (400 </a:t>
            </a:r>
            <a:r>
              <a:rPr lang="fr-FR" dirty="0" err="1"/>
              <a:t>reais</a:t>
            </a:r>
            <a:r>
              <a:rPr lang="fr-FR" dirty="0"/>
              <a:t>).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sont très satisfaits de leurs achats</a:t>
            </a:r>
          </a:p>
        </p:txBody>
      </p:sp>
    </p:spTree>
    <p:extLst>
      <p:ext uri="{BB962C8B-B14F-4D97-AF65-F5344CB8AC3E}">
        <p14:creationId xmlns:p14="http://schemas.microsoft.com/office/powerpoint/2010/main" val="80460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fr-FR"/>
              <a:t>PLAN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93238-B59F-D749-8B04-4568D88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Sofia CHEVROLAT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6A33C5-661D-EE47-AC5B-74A70156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379941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87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DISTRIBUTION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qualitatives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1120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Distribution peu équilibrée de certaines variables au sein de l'échantillon.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2454F68-11D4-A042-A61A-3D373709A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1"/>
          <a:stretch/>
        </p:blipFill>
        <p:spPr>
          <a:xfrm>
            <a:off x="85300" y="322728"/>
            <a:ext cx="6546677" cy="6533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77638-4214-F54C-A034-6E63F54DA1D9}"/>
              </a:ext>
            </a:extLst>
          </p:cNvPr>
          <p:cNvSpPr txBox="1"/>
          <p:nvPr/>
        </p:nvSpPr>
        <p:spPr>
          <a:xfrm>
            <a:off x="1290918" y="-23302"/>
            <a:ext cx="435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DISTRIBUTION DES VARIABLES QUALITATIVES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2057E-E48C-5447-A61C-219B0BBA1F84}"/>
              </a:ext>
            </a:extLst>
          </p:cNvPr>
          <p:cNvSpPr txBox="1"/>
          <p:nvPr/>
        </p:nvSpPr>
        <p:spPr>
          <a:xfrm rot="16200000">
            <a:off x="-747506" y="1490424"/>
            <a:ext cx="20062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TYPE DE PAIEMENT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F01C-C6D0-F74E-93BF-4F0638C88D2F}"/>
              </a:ext>
            </a:extLst>
          </p:cNvPr>
          <p:cNvSpPr txBox="1"/>
          <p:nvPr/>
        </p:nvSpPr>
        <p:spPr>
          <a:xfrm>
            <a:off x="399833" y="593741"/>
            <a:ext cx="828527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700" dirty="0">
                <a:solidFill>
                  <a:schemeClr val="bg1"/>
                </a:solidFill>
              </a:rPr>
              <a:t>CARTE DE CRÉDIT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53D9-ED1E-AB45-B092-4EDCEE335B65}"/>
              </a:ext>
            </a:extLst>
          </p:cNvPr>
          <p:cNvSpPr txBox="1"/>
          <p:nvPr/>
        </p:nvSpPr>
        <p:spPr>
          <a:xfrm>
            <a:off x="700181" y="1323657"/>
            <a:ext cx="528179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700" dirty="0">
                <a:solidFill>
                  <a:schemeClr val="bg1"/>
                </a:solidFill>
              </a:rPr>
              <a:t>BOLETO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4213D6-A3CC-4F43-9FA9-FAEDCA1966D2}"/>
              </a:ext>
            </a:extLst>
          </p:cNvPr>
          <p:cNvSpPr txBox="1"/>
          <p:nvPr/>
        </p:nvSpPr>
        <p:spPr>
          <a:xfrm>
            <a:off x="700181" y="2053573"/>
            <a:ext cx="528179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700" dirty="0">
                <a:solidFill>
                  <a:schemeClr val="bg1"/>
                </a:solidFill>
              </a:rPr>
              <a:t>COUPON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D8D3D1-339E-424C-A1D5-60BAF8C21917}"/>
              </a:ext>
            </a:extLst>
          </p:cNvPr>
          <p:cNvSpPr txBox="1"/>
          <p:nvPr/>
        </p:nvSpPr>
        <p:spPr>
          <a:xfrm>
            <a:off x="393996" y="2723271"/>
            <a:ext cx="828526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700" dirty="0">
                <a:solidFill>
                  <a:schemeClr val="bg1"/>
                </a:solidFill>
              </a:rPr>
              <a:t>CARTE BANCAIRE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340DA-4221-5847-A778-DCA822B9F24A}"/>
              </a:ext>
            </a:extLst>
          </p:cNvPr>
          <p:cNvSpPr/>
          <p:nvPr/>
        </p:nvSpPr>
        <p:spPr>
          <a:xfrm>
            <a:off x="859027" y="1572535"/>
            <a:ext cx="133963" cy="425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4EE1B-3108-7942-ABB5-CF845955CBC3}"/>
              </a:ext>
            </a:extLst>
          </p:cNvPr>
          <p:cNvSpPr txBox="1"/>
          <p:nvPr/>
        </p:nvSpPr>
        <p:spPr>
          <a:xfrm rot="16200000">
            <a:off x="3747320" y="1635531"/>
            <a:ext cx="20062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ÉTAT DU CLIENT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91B507-EE94-9744-A409-F5F1C2C6F715}"/>
              </a:ext>
            </a:extLst>
          </p:cNvPr>
          <p:cNvSpPr txBox="1"/>
          <p:nvPr/>
        </p:nvSpPr>
        <p:spPr>
          <a:xfrm rot="16200000">
            <a:off x="-899844" y="5016415"/>
            <a:ext cx="22556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CATÉGORIE PRODUITS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7692B2-A045-6E4D-BBBD-BCE688790C40}"/>
              </a:ext>
            </a:extLst>
          </p:cNvPr>
          <p:cNvSpPr txBox="1"/>
          <p:nvPr/>
        </p:nvSpPr>
        <p:spPr>
          <a:xfrm rot="16200000">
            <a:off x="3277984" y="5205200"/>
            <a:ext cx="22556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NB CLIENTS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D03E41-0B9E-8A49-9066-C58F225A8EFA}"/>
              </a:ext>
            </a:extLst>
          </p:cNvPr>
          <p:cNvSpPr txBox="1"/>
          <p:nvPr/>
        </p:nvSpPr>
        <p:spPr>
          <a:xfrm rot="16200000">
            <a:off x="4459349" y="5832239"/>
            <a:ext cx="716122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BDB875-7C18-FA47-8568-B0E69B314C3C}"/>
              </a:ext>
            </a:extLst>
          </p:cNvPr>
          <p:cNvSpPr txBox="1"/>
          <p:nvPr/>
        </p:nvSpPr>
        <p:spPr>
          <a:xfrm rot="16200000">
            <a:off x="4459350" y="4343194"/>
            <a:ext cx="716122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EDFD7-8C1B-744B-97B8-5E71B4E308D1}"/>
              </a:ext>
            </a:extLst>
          </p:cNvPr>
          <p:cNvSpPr/>
          <p:nvPr/>
        </p:nvSpPr>
        <p:spPr>
          <a:xfrm>
            <a:off x="4637347" y="5039591"/>
            <a:ext cx="297740" cy="350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025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18797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DISTRIBUTION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QUANTITATIVES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D71CD866-F0C4-4F47-92C1-741FB7C22582}"/>
              </a:ext>
            </a:extLst>
          </p:cNvPr>
          <p:cNvSpPr txBox="1">
            <a:spLocks/>
          </p:cNvSpPr>
          <p:nvPr/>
        </p:nvSpPr>
        <p:spPr>
          <a:xfrm>
            <a:off x="7161864" y="2481882"/>
            <a:ext cx="4477558" cy="281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F4B0C-EBFE-0245-B244-9053498BEE14}"/>
              </a:ext>
            </a:extLst>
          </p:cNvPr>
          <p:cNvSpPr/>
          <p:nvPr/>
        </p:nvSpPr>
        <p:spPr>
          <a:xfrm>
            <a:off x="3317966" y="5473337"/>
            <a:ext cx="3265714" cy="10319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00F6B-433B-BE4C-AC12-AA6E4314EE0D}"/>
              </a:ext>
            </a:extLst>
          </p:cNvPr>
          <p:cNvSpPr txBox="1"/>
          <p:nvPr/>
        </p:nvSpPr>
        <p:spPr>
          <a:xfrm>
            <a:off x="7364978" y="2702256"/>
            <a:ext cx="4274444" cy="380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Distribution très égalitaire: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"</a:t>
            </a:r>
            <a:r>
              <a:rPr lang="fr-FR" dirty="0" err="1"/>
              <a:t>payment_sequential</a:t>
            </a:r>
            <a:r>
              <a:rPr lang="fr-FR" dirty="0"/>
              <a:t>" : 1 seul moyen de paiement par commande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 err="1"/>
              <a:t>F_score</a:t>
            </a:r>
            <a:r>
              <a:rPr lang="fr-FR" dirty="0"/>
              <a:t> : 1 commande par client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Distribution inégalitaire 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Le panier moyen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Le poids et le volume des produits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Le score de montant, miroir du panier moyen.</a:t>
            </a:r>
            <a:endParaRPr lang="fr-FR" b="1" dirty="0"/>
          </a:p>
        </p:txBody>
      </p:sp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CEBFA60-E63E-9F47-80D7-00FF457C6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" r="35791" b="93273"/>
          <a:stretch/>
        </p:blipFill>
        <p:spPr>
          <a:xfrm>
            <a:off x="1370412" y="1168400"/>
            <a:ext cx="3895107" cy="304140"/>
          </a:xfrm>
          <a:prstGeom prst="rect">
            <a:avLst/>
          </a:prstGeom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21A4D47-3FCE-CD4A-8A32-D6C313BA0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97"/>
          <a:stretch/>
        </p:blipFill>
        <p:spPr>
          <a:xfrm>
            <a:off x="35665" y="1890367"/>
            <a:ext cx="6682289" cy="38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66066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ÉTUDE DES CORRÉLATIONS avec le panier moyen et les scores </a:t>
            </a:r>
            <a:r>
              <a:rPr lang="fr-FR" sz="3200" dirty="0" err="1"/>
              <a:t>rfm</a:t>
            </a:r>
            <a:endParaRPr lang="fr-FR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099947" cy="146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Avec les variables qualitatives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Avec les variables quantitatives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653343" y="668672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Victor Garcia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Content Placeholder 6" descr="A picture containing light, dark, sitting, night&#10;&#10;Description automatically generated">
            <a:extLst>
              <a:ext uri="{FF2B5EF4-FFF2-40B4-BE49-F238E27FC236}">
                <a16:creationId xmlns:a16="http://schemas.microsoft.com/office/drawing/2014/main" id="{03F53D5C-53BF-814A-A6CB-04A43D038C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3993" t="-370" r="20964" b="-203"/>
          <a:stretch/>
        </p:blipFill>
        <p:spPr>
          <a:xfrm>
            <a:off x="0" y="-13447"/>
            <a:ext cx="6717277" cy="692491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0" y="0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701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8" name="Content Placeholder 19">
            <a:extLst>
              <a:ext uri="{FF2B5EF4-FFF2-40B4-BE49-F238E27FC236}">
                <a16:creationId xmlns:a16="http://schemas.microsoft.com/office/drawing/2014/main" id="{E84C6E03-C262-8C46-B643-153A51C076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8272658"/>
              </p:ext>
            </p:extLst>
          </p:nvPr>
        </p:nvGraphicFramePr>
        <p:xfrm>
          <a:off x="727075" y="2074884"/>
          <a:ext cx="5824740" cy="397312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7864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177656">
                  <a:extLst>
                    <a:ext uri="{9D8B030D-6E8A-4147-A177-3AD203B41FA5}">
                      <a16:colId xmlns:a16="http://schemas.microsoft.com/office/drawing/2014/main" val="1391397611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3836379741"/>
                    </a:ext>
                  </a:extLst>
                </a:gridCol>
                <a:gridCol w="887506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  <a:gridCol w="867655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</a:tblGrid>
              <a:tr h="601081">
                <a:tc>
                  <a:txBody>
                    <a:bodyPr/>
                    <a:lstStyle/>
                    <a:p>
                      <a:pPr algn="just" fontAlgn="ctr"/>
                      <a:endParaRPr lang="en-US" sz="1200" b="1" u="sng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1" u="none" dirty="0">
                          <a:effectLst/>
                        </a:rPr>
                        <a:t>η2 with 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u="sng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u="sng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u="sng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35591"/>
                  </a:ext>
                </a:extLst>
              </a:tr>
              <a:tr h="601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dirty="0">
                          <a:effectLst/>
                        </a:rPr>
                        <a:t>QUALITATIVE VARIABLES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dirty="0">
                          <a:effectLst/>
                        </a:rPr>
                        <a:t>average_</a:t>
                      </a:r>
                    </a:p>
                    <a:p>
                      <a:pPr algn="ctr" fontAlgn="ctr"/>
                      <a:r>
                        <a:rPr lang="en-US" sz="1600" b="1" u="none" dirty="0">
                          <a:effectLst/>
                        </a:rPr>
                        <a:t>basket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dirty="0">
                          <a:effectLst/>
                        </a:rPr>
                        <a:t>R_</a:t>
                      </a:r>
                    </a:p>
                    <a:p>
                      <a:pPr algn="ctr" fontAlgn="ctr"/>
                      <a:r>
                        <a:rPr lang="en-US" sz="1600" b="1" u="none" dirty="0">
                          <a:effectLst/>
                        </a:rPr>
                        <a:t>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dirty="0">
                          <a:effectLst/>
                        </a:rPr>
                        <a:t>F_</a:t>
                      </a:r>
                    </a:p>
                    <a:p>
                      <a:pPr algn="ctr" fontAlgn="ctr"/>
                      <a:r>
                        <a:rPr lang="en-US" sz="1600" b="1" u="none" dirty="0">
                          <a:effectLst/>
                        </a:rPr>
                        <a:t>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dirty="0">
                          <a:effectLst/>
                        </a:rPr>
                        <a:t>M_</a:t>
                      </a:r>
                    </a:p>
                    <a:p>
                      <a:pPr algn="ctr" fontAlgn="ctr"/>
                      <a:r>
                        <a:rPr lang="en-US" sz="1600" b="1" u="none" dirty="0">
                          <a:effectLst/>
                        </a:rPr>
                        <a:t>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6927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customer_city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0.027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0.048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0.022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0.056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6927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Customer_state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6927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product_category_name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0.023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0.013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0.051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8317"/>
                  </a:ext>
                </a:extLst>
              </a:tr>
              <a:tr h="6927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payment_type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0598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D2579E7B-94FE-484D-9C9E-FBA1AC001E3B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panier moyen, </a:t>
            </a:r>
          </a:p>
          <a:p>
            <a:r>
              <a:rPr lang="fr-FR" dirty="0"/>
              <a:t>scores </a:t>
            </a:r>
            <a:r>
              <a:rPr lang="fr-FR" dirty="0" err="1"/>
              <a:t>rfm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QUALITATIVES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EE85D-A543-194C-9EBF-BCCE3878673D}"/>
              </a:ext>
            </a:extLst>
          </p:cNvPr>
          <p:cNvSpPr txBox="1"/>
          <p:nvPr/>
        </p:nvSpPr>
        <p:spPr>
          <a:xfrm>
            <a:off x="7364978" y="2704884"/>
            <a:ext cx="4099947" cy="1327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Aucune corrélation d’importance ne ressort.</a:t>
            </a:r>
          </a:p>
        </p:txBody>
      </p:sp>
    </p:spTree>
    <p:extLst>
      <p:ext uri="{BB962C8B-B14F-4D97-AF65-F5344CB8AC3E}">
        <p14:creationId xmlns:p14="http://schemas.microsoft.com/office/powerpoint/2010/main" val="34740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579E7B-94FE-484D-9C9E-FBA1AC001E3B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panier moyen, </a:t>
            </a:r>
          </a:p>
          <a:p>
            <a:r>
              <a:rPr lang="fr-FR" dirty="0"/>
              <a:t>scores </a:t>
            </a:r>
            <a:r>
              <a:rPr lang="fr-FR" dirty="0" err="1"/>
              <a:t>rfm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QUANTITATIVES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EE85D-A543-194C-9EBF-BCCE3878673D}"/>
              </a:ext>
            </a:extLst>
          </p:cNvPr>
          <p:cNvSpPr txBox="1"/>
          <p:nvPr/>
        </p:nvSpPr>
        <p:spPr>
          <a:xfrm>
            <a:off x="7364978" y="2704884"/>
            <a:ext cx="4099947" cy="362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Quelques corrélations entre le panier moyen et 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Le score de montant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Le poids du produit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Les frais de port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Le volume du produit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Le nombre d’articles par commande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Le nombre de mensualités de paiement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Aucune corrélation avec les autres scores RFM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86A0B3-3415-E241-957C-366D11B2C072}"/>
              </a:ext>
            </a:extLst>
          </p:cNvPr>
          <p:cNvSpPr/>
          <p:nvPr/>
        </p:nvSpPr>
        <p:spPr>
          <a:xfrm>
            <a:off x="0" y="-13934"/>
            <a:ext cx="6717277" cy="6871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A7415-5143-D54D-8AAE-153C1C10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2" y="236527"/>
            <a:ext cx="6537265" cy="6426598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CFAC5E-0CE2-CC43-A679-DA5FF4EC9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2" y="598103"/>
            <a:ext cx="6402303" cy="616246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FAD648-1C0E-9F4A-8E22-E7A33977B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49" y="458156"/>
            <a:ext cx="6323797" cy="62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0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66066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ANALYSE MÉTIER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099947" cy="1271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Quelles informations peut-on extraire du jeu de données d’un point de vue métier 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2" name="Content Placeholder 11" descr="A person and text&#10;&#10;Description automatically generated">
            <a:extLst>
              <a:ext uri="{FF2B5EF4-FFF2-40B4-BE49-F238E27FC236}">
                <a16:creationId xmlns:a16="http://schemas.microsoft.com/office/drawing/2014/main" id="{825FB80C-4C55-644E-A48A-5221366E00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26836" r="8183"/>
          <a:stretch/>
        </p:blipFill>
        <p:spPr>
          <a:xfrm>
            <a:off x="0" y="-16495"/>
            <a:ext cx="6717277" cy="688920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12355" y="-7860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653343" y="668672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Victor Garcia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38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824ED7-5208-B34B-B724-1548EA052867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799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NOMBRE DE CLIENTS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endParaRPr lang="fr-FR" dirty="0"/>
          </a:p>
          <a:p>
            <a:r>
              <a:rPr lang="fr-FR" sz="2900" dirty="0">
                <a:solidFill>
                  <a:schemeClr val="accent1"/>
                </a:solidFill>
              </a:rPr>
              <a:t>Évolution</a:t>
            </a:r>
          </a:p>
          <a:p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3954D-9745-BE45-BCE0-C3A046BED2A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44BBFA-3A21-C041-AD28-1D8D70FDEB7E}"/>
              </a:ext>
            </a:extLst>
          </p:cNvPr>
          <p:cNvSpPr/>
          <p:nvPr/>
        </p:nvSpPr>
        <p:spPr>
          <a:xfrm>
            <a:off x="5225143" y="5543097"/>
            <a:ext cx="1492135" cy="2334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B9757C-E895-0147-A69A-3341DCB23349}"/>
              </a:ext>
            </a:extLst>
          </p:cNvPr>
          <p:cNvSpPr/>
          <p:nvPr/>
        </p:nvSpPr>
        <p:spPr>
          <a:xfrm>
            <a:off x="5987539" y="3342212"/>
            <a:ext cx="729739" cy="2334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C49F77-8BF7-8744-93D6-02B286C333D2}"/>
              </a:ext>
            </a:extLst>
          </p:cNvPr>
          <p:cNvSpPr txBox="1"/>
          <p:nvPr/>
        </p:nvSpPr>
        <p:spPr>
          <a:xfrm>
            <a:off x="7364978" y="3437472"/>
            <a:ext cx="4099947" cy="1943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Augmentation de 21.46% en 2018 par rapport à 2017.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Aucun client fidèle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80% répartis sur 7 états sur les 26 que compte le Brésil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11168-5A57-9E40-919D-22F4A503FD93}"/>
              </a:ext>
            </a:extLst>
          </p:cNvPr>
          <p:cNvSpPr/>
          <p:nvPr/>
        </p:nvSpPr>
        <p:spPr>
          <a:xfrm>
            <a:off x="1140031" y="1520042"/>
            <a:ext cx="545522" cy="2876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235443-387C-FF49-B981-DC98AC23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2"/>
          <a:stretch/>
        </p:blipFill>
        <p:spPr>
          <a:xfrm>
            <a:off x="119735" y="55962"/>
            <a:ext cx="6467727" cy="6784754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EE0B399-C29B-E24E-891B-ED50F8F6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35" y="2068569"/>
            <a:ext cx="6530290" cy="28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824ED7-5208-B34B-B724-1548EA052867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799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SCORES RFM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endParaRPr lang="fr-FR" dirty="0"/>
          </a:p>
          <a:p>
            <a:r>
              <a:rPr lang="fr-FR" sz="2900" dirty="0">
                <a:solidFill>
                  <a:schemeClr val="accent1"/>
                </a:solidFill>
              </a:rPr>
              <a:t>Évolution</a:t>
            </a:r>
          </a:p>
          <a:p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3954D-9745-BE45-BCE0-C3A046BED2A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44BBFA-3A21-C041-AD28-1D8D70FDEB7E}"/>
              </a:ext>
            </a:extLst>
          </p:cNvPr>
          <p:cNvSpPr/>
          <p:nvPr/>
        </p:nvSpPr>
        <p:spPr>
          <a:xfrm>
            <a:off x="5225143" y="5543097"/>
            <a:ext cx="1492135" cy="2334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B9757C-E895-0147-A69A-3341DCB23349}"/>
              </a:ext>
            </a:extLst>
          </p:cNvPr>
          <p:cNvSpPr/>
          <p:nvPr/>
        </p:nvSpPr>
        <p:spPr>
          <a:xfrm>
            <a:off x="5987539" y="3342212"/>
            <a:ext cx="729739" cy="2334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C49F77-8BF7-8744-93D6-02B286C333D2}"/>
              </a:ext>
            </a:extLst>
          </p:cNvPr>
          <p:cNvSpPr txBox="1"/>
          <p:nvPr/>
        </p:nvSpPr>
        <p:spPr>
          <a:xfrm>
            <a:off x="7364978" y="3437472"/>
            <a:ext cx="4099947" cy="2339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Achats effectués plutôt en fin d’année 2017 et début 2018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1 seule commande par client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Score de montant stable d’une année à l’autre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11168-5A57-9E40-919D-22F4A503FD93}"/>
              </a:ext>
            </a:extLst>
          </p:cNvPr>
          <p:cNvSpPr/>
          <p:nvPr/>
        </p:nvSpPr>
        <p:spPr>
          <a:xfrm>
            <a:off x="1140031" y="1520042"/>
            <a:ext cx="545522" cy="2876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C95887-35D8-9B48-B668-04FABC51C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1" y="621573"/>
            <a:ext cx="6610095" cy="2372236"/>
          </a:xfrm>
          <a:prstGeom prst="rect">
            <a:avLst/>
          </a:prstGeom>
        </p:spPr>
      </p:pic>
      <p:pic>
        <p:nvPicPr>
          <p:cNvPr id="12" name="Picture 11" descr="A picture containing table, counter, boat, standing&#10;&#10;Description automatically generated">
            <a:extLst>
              <a:ext uri="{FF2B5EF4-FFF2-40B4-BE49-F238E27FC236}">
                <a16:creationId xmlns:a16="http://schemas.microsoft.com/office/drawing/2014/main" id="{A784C7B6-00FB-CB45-ABBC-7B75A4EB9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87" y="3950755"/>
            <a:ext cx="6501978" cy="23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8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824ED7-5208-B34B-B724-1548EA052867}"/>
              </a:ext>
            </a:extLst>
          </p:cNvPr>
          <p:cNvSpPr txBox="1">
            <a:spLocks/>
          </p:cNvSpPr>
          <p:nvPr/>
        </p:nvSpPr>
        <p:spPr>
          <a:xfrm>
            <a:off x="7161865" y="822469"/>
            <a:ext cx="4619318" cy="2799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RÉPARTITION CA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endParaRPr lang="fr-FR" dirty="0"/>
          </a:p>
          <a:p>
            <a:r>
              <a:rPr lang="fr-FR" sz="2900" dirty="0">
                <a:solidFill>
                  <a:schemeClr val="accent1"/>
                </a:solidFill>
              </a:rPr>
              <a:t>Évolution</a:t>
            </a:r>
          </a:p>
          <a:p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3954D-9745-BE45-BCE0-C3A046BED2A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44BBFA-3A21-C041-AD28-1D8D70FDEB7E}"/>
              </a:ext>
            </a:extLst>
          </p:cNvPr>
          <p:cNvSpPr/>
          <p:nvPr/>
        </p:nvSpPr>
        <p:spPr>
          <a:xfrm>
            <a:off x="5225143" y="5543097"/>
            <a:ext cx="1492135" cy="2334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B9757C-E895-0147-A69A-3341DCB23349}"/>
              </a:ext>
            </a:extLst>
          </p:cNvPr>
          <p:cNvSpPr/>
          <p:nvPr/>
        </p:nvSpPr>
        <p:spPr>
          <a:xfrm>
            <a:off x="5987539" y="3342212"/>
            <a:ext cx="729739" cy="2334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C49F77-8BF7-8744-93D6-02B286C333D2}"/>
              </a:ext>
            </a:extLst>
          </p:cNvPr>
          <p:cNvSpPr txBox="1"/>
          <p:nvPr/>
        </p:nvSpPr>
        <p:spPr>
          <a:xfrm>
            <a:off x="7364978" y="3437472"/>
            <a:ext cx="4099947" cy="759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80% du CA est réparti sur 7 états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11168-5A57-9E40-919D-22F4A503FD93}"/>
              </a:ext>
            </a:extLst>
          </p:cNvPr>
          <p:cNvSpPr/>
          <p:nvPr/>
        </p:nvSpPr>
        <p:spPr>
          <a:xfrm>
            <a:off x="1140031" y="1520042"/>
            <a:ext cx="545522" cy="2876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80F3D-DF81-8B42-A2D1-8DAF30B9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6" y="1663866"/>
            <a:ext cx="6497305" cy="3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89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3954D-9745-BE45-BCE0-C3A046BED2A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2C4A4B-CB05-704A-9D20-CD0CE0AA0264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894903" cy="323889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ACHAT PAR CATÉGORIE DE PRODUITS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endParaRPr lang="fr-FR" dirty="0"/>
          </a:p>
          <a:p>
            <a:r>
              <a:rPr lang="fr-FR" sz="2900" dirty="0">
                <a:solidFill>
                  <a:schemeClr val="accent1"/>
                </a:solidFill>
              </a:rPr>
              <a:t>Évolution</a:t>
            </a:r>
          </a:p>
          <a:p>
            <a:endParaRPr lang="fr-FR" sz="22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274B5-DFA8-C148-A318-6D8A7ADAB96D}"/>
              </a:ext>
            </a:extLst>
          </p:cNvPr>
          <p:cNvSpPr txBox="1"/>
          <p:nvPr/>
        </p:nvSpPr>
        <p:spPr>
          <a:xfrm>
            <a:off x="7246224" y="3595607"/>
            <a:ext cx="4516990" cy="2733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Les catégories les plus populaires sont 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Les produits informatiques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Les accessoires de mode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La téléphonie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Les articles de maison – salle à manger – salle de bain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802495-058C-FB41-98B1-A7C6994D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473" y="5566410"/>
            <a:ext cx="3439951" cy="121410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D01F2843-7840-564C-9DF6-CB4F334AA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79" y="160020"/>
            <a:ext cx="5158933" cy="53306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C9BCA8-22C7-6F44-87A7-AC6D669BE429}"/>
              </a:ext>
            </a:extLst>
          </p:cNvPr>
          <p:cNvSpPr txBox="1"/>
          <p:nvPr/>
        </p:nvSpPr>
        <p:spPr>
          <a:xfrm>
            <a:off x="5969171" y="54598"/>
            <a:ext cx="70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2017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D5C3097F-25AB-9A4D-B3E0-7FE27EF26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79" y="160020"/>
            <a:ext cx="5248412" cy="54557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4725EE-8BE0-6148-B37A-09EDB8AA7BFC}"/>
              </a:ext>
            </a:extLst>
          </p:cNvPr>
          <p:cNvSpPr txBox="1"/>
          <p:nvPr/>
        </p:nvSpPr>
        <p:spPr>
          <a:xfrm>
            <a:off x="5978851" y="37750"/>
            <a:ext cx="70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72420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08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92A2-BD82-CA4F-BEEB-B3F52FFD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1" y="609600"/>
            <a:ext cx="6647328" cy="5719199"/>
          </a:xfrm>
        </p:spPr>
        <p:txBody>
          <a:bodyPr>
            <a:normAutofit/>
          </a:bodyPr>
          <a:lstStyle/>
          <a:p>
            <a:pPr>
              <a:buFont typeface=".Apple Color Emoji UI"/>
              <a:buChar char="🟢"/>
            </a:pPr>
            <a:r>
              <a:rPr lang="fr-FR" sz="2000" dirty="0"/>
              <a:t>La base de données est très bien renseignée</a:t>
            </a:r>
          </a:p>
          <a:p>
            <a:pPr>
              <a:buFont typeface=".Apple Color Emoji UI"/>
              <a:buChar char="🔴"/>
            </a:pPr>
            <a:r>
              <a:rPr lang="fr-FR" sz="2000" dirty="0"/>
              <a:t>Les clients n’ont acheté qu’une fois</a:t>
            </a:r>
          </a:p>
          <a:p>
            <a:pPr>
              <a:buFont typeface=".Apple Color Emoji UI"/>
              <a:buChar char="🔴"/>
            </a:pPr>
            <a:r>
              <a:rPr lang="fr-FR" sz="2000" dirty="0"/>
              <a:t>Les variables présentent des distributions peu équilibrées </a:t>
            </a:r>
          </a:p>
          <a:p>
            <a:pPr>
              <a:buFont typeface=".Apple Color Emoji UI"/>
              <a:buChar char="🔴"/>
            </a:pPr>
            <a:r>
              <a:rPr lang="fr-FR" sz="2000" dirty="0"/>
              <a:t>Peu de corrélations fortes ressortent par les méthodes d’analyse standard</a:t>
            </a:r>
          </a:p>
          <a:p>
            <a:pPr>
              <a:buFont typeface=".Apple Color Emoji UI"/>
              <a:buChar char="🔴"/>
            </a:pPr>
            <a:endParaRPr lang="fr-FR" sz="2000" dirty="0"/>
          </a:p>
          <a:p>
            <a:pPr>
              <a:buFont typeface="Wingdings" pitchFamily="2" charset="2"/>
              <a:buChar char="Ø"/>
            </a:pPr>
            <a:r>
              <a:rPr lang="fr-FR" sz="2000" b="1" dirty="0"/>
              <a:t>Les clients n’ayant acheté qu’une fois, il est difficile de faire ressortir des habitudes d’achat par les méthodes traditionnelles</a:t>
            </a:r>
          </a:p>
          <a:p>
            <a:pPr>
              <a:buFont typeface="Wingdings" pitchFamily="2" charset="2"/>
              <a:buChar char="Ø"/>
            </a:pPr>
            <a:r>
              <a:rPr lang="fr-FR" sz="2000" b="1" dirty="0"/>
              <a:t>Une analyse non supervisée pourrait permettre d’obtenir des informations pour cette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DC231-F1C2-774A-9ABB-97349A9AADF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40A90B-29CC-1D48-AEA2-0B8BFB1A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28B8B415-4FAC-B047-BEF4-418DCAA9A566}"/>
              </a:ext>
            </a:extLst>
          </p:cNvPr>
          <p:cNvSpPr txBox="1">
            <a:spLocks/>
          </p:cNvSpPr>
          <p:nvPr/>
        </p:nvSpPr>
        <p:spPr>
          <a:xfrm>
            <a:off x="136800" y="6328800"/>
            <a:ext cx="227403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4C406C-3244-7745-94B9-A744932D886B}"/>
              </a:ext>
            </a:extLst>
          </p:cNvPr>
          <p:cNvSpPr txBox="1">
            <a:spLocks/>
          </p:cNvSpPr>
          <p:nvPr/>
        </p:nvSpPr>
        <p:spPr>
          <a:xfrm>
            <a:off x="279152" y="2341312"/>
            <a:ext cx="4158978" cy="21753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CONCLUSION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endParaRPr lang="fr-FR" dirty="0"/>
          </a:p>
          <a:p>
            <a:r>
              <a:rPr lang="fr-FR" dirty="0">
                <a:solidFill>
                  <a:schemeClr val="accent1"/>
                </a:solidFill>
              </a:rPr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17066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NON SUPERVISÉE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4F1A7-61C4-0C40-B8D7-846E89C41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1266958"/>
          </a:xfrm>
        </p:spPr>
        <p:txBody>
          <a:bodyPr>
            <a:normAutofit/>
          </a:bodyPr>
          <a:lstStyle/>
          <a:p>
            <a:r>
              <a:rPr lang="fr-FR" dirty="0"/>
              <a:t>SEGMENTATION - ÉTUDE DE FRÉQUENCE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D5950-2000-4149-B04C-4B9B948F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9B832C18-F51F-6E48-A1F9-4EE4E896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1358691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363199" cy="1456267"/>
          </a:xfrm>
        </p:spPr>
        <p:txBody>
          <a:bodyPr>
            <a:normAutofit/>
          </a:bodyPr>
          <a:lstStyle/>
          <a:p>
            <a:r>
              <a:rPr lang="fr-FR" dirty="0"/>
              <a:t>Démarche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93238-B59F-D749-8B04-4568D88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Sofia CHEVROLAT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6A33C5-661D-EE47-AC5B-74A70156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177799"/>
              </p:ext>
            </p:extLst>
          </p:nvPr>
        </p:nvGraphicFramePr>
        <p:xfrm>
          <a:off x="685800" y="2406400"/>
          <a:ext cx="10674458" cy="366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E21ACC-C83E-C947-A1FB-D2A4618FCB1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3406536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7118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Préparation du jeu de données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3100" dirty="0" err="1">
                <a:solidFill>
                  <a:schemeClr val="accent1"/>
                </a:solidFill>
              </a:rPr>
              <a:t>Pré-traitement</a:t>
            </a:r>
            <a:endParaRPr lang="fr-FR" sz="31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1A73-2F1E-2642-B7F9-7DF7FA66DB1F}"/>
              </a:ext>
            </a:extLst>
          </p:cNvPr>
          <p:cNvSpPr txBox="1"/>
          <p:nvPr/>
        </p:nvSpPr>
        <p:spPr>
          <a:xfrm>
            <a:off x="7161864" y="3635378"/>
            <a:ext cx="47850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dirty="0"/>
              <a:t>Utilisation du jeu de données 2017</a:t>
            </a:r>
          </a:p>
          <a:p>
            <a:pPr marL="285750" indent="-285750">
              <a:buFont typeface="Wingdings" pitchFamily="2" charset="2"/>
              <a:buChar char="v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Passage au log pour 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Le panier moyen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Le score de montant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Le volume produit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Le poids produit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Standardisation</a:t>
            </a:r>
          </a:p>
          <a:p>
            <a:pPr lvl="1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C196D3-0C72-A048-AFE0-77474D7F5FC3}"/>
              </a:ext>
            </a:extLst>
          </p:cNvPr>
          <p:cNvSpPr/>
          <p:nvPr/>
        </p:nvSpPr>
        <p:spPr>
          <a:xfrm>
            <a:off x="7691" y="9499"/>
            <a:ext cx="6717277" cy="68719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97AAB37-1C57-CE4C-95F0-388F4026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3" y="42486"/>
            <a:ext cx="6367432" cy="340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F3DCB-DA02-E945-952D-7CAC32D9A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99" y="3445520"/>
            <a:ext cx="6321059" cy="3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8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dirty="0"/>
              <a:t>ACP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T-SNE avec et sans ACP préalable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1899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RÉDUCTION DIMENSIONNELLE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-15934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309E05-2884-BD4B-B654-A84C2CFF1F55}"/>
              </a:ext>
            </a:extLst>
          </p:cNvPr>
          <p:cNvSpPr/>
          <p:nvPr/>
        </p:nvSpPr>
        <p:spPr>
          <a:xfrm>
            <a:off x="704185" y="1172363"/>
            <a:ext cx="5038554" cy="4943624"/>
          </a:xfrm>
          <a:prstGeom prst="rect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63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Réduction DIMENSIONNELLE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ANALYSE EN COMPOSANTES PRINCIPALES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61864" y="3435967"/>
            <a:ext cx="47850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80+% de la variation des données expliquée par moins de 50% des dimensions initiales = 25 </a:t>
            </a:r>
            <a:r>
              <a:rPr lang="fr-FR" dirty="0" err="1"/>
              <a:t>features</a:t>
            </a:r>
            <a:r>
              <a:rPr lang="fr-FR" dirty="0"/>
              <a:t> au lieu de 51</a:t>
            </a:r>
            <a:endParaRPr lang="fr-FR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% de variation expliqués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20% par les 3 premières composantes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30% par les 6 premières composantes</a:t>
            </a:r>
          </a:p>
        </p:txBody>
      </p:sp>
      <p:pic>
        <p:nvPicPr>
          <p:cNvPr id="7" name="Picture 6" descr="A picture containing colorful, person&#10;&#10;Description automatically generated">
            <a:extLst>
              <a:ext uri="{FF2B5EF4-FFF2-40B4-BE49-F238E27FC236}">
                <a16:creationId xmlns:a16="http://schemas.microsoft.com/office/drawing/2014/main" id="{4BAA270A-FC05-E94B-9F19-B4F0F84D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" y="145466"/>
            <a:ext cx="6569207" cy="6581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2BB960-E168-FF4D-A9DF-5AEA14713A4D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</a:t>
            </a:r>
          </a:p>
        </p:txBody>
      </p:sp>
    </p:spTree>
    <p:extLst>
      <p:ext uri="{BB962C8B-B14F-4D97-AF65-F5344CB8AC3E}">
        <p14:creationId xmlns:p14="http://schemas.microsoft.com/office/powerpoint/2010/main" val="4220708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Réduction DIMENSIONNELLE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ANALYSE EN COMPOSANTES PRINCIPALES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61864" y="3343607"/>
            <a:ext cx="4785010" cy="296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Les </a:t>
            </a:r>
            <a:r>
              <a:rPr lang="fr-FR" sz="1400" dirty="0" err="1"/>
              <a:t>features</a:t>
            </a:r>
            <a:r>
              <a:rPr lang="fr-FR" sz="1400" dirty="0"/>
              <a:t> qui ressortent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1ère composante :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 panier moyen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Les frais de port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 poids et le volume du produit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 nombre de paiements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2ème composante :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 </a:t>
            </a:r>
            <a:r>
              <a:rPr lang="fr-FR" sz="1400" dirty="0" err="1"/>
              <a:t>R_score</a:t>
            </a:r>
            <a:endParaRPr lang="fr-FR" sz="1400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La date de commande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01CC106-EAC3-8549-95E7-B6C66BAF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8" y="225476"/>
            <a:ext cx="6365491" cy="6420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599DDA-1A0C-7741-A134-70EE9DA4B34A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4249620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Réduction DIMENSIONNELLE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ANALYSE EN COMPOSANTES PRINCIPALES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61864" y="3435967"/>
            <a:ext cx="4785010" cy="26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Les </a:t>
            </a:r>
            <a:r>
              <a:rPr lang="fr-FR" sz="1400" dirty="0" err="1"/>
              <a:t>features</a:t>
            </a:r>
            <a:r>
              <a:rPr lang="fr-FR" sz="1400" dirty="0"/>
              <a:t> qui ressortent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3ème composante :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Une composante de la ville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4ème composante :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 nombre d’article par commande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 nombre de moyens de paiement par commande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 type de paiement coupon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A2C7D5B-9C43-BA4C-80AB-DC21027A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47" y="197629"/>
            <a:ext cx="6253551" cy="6674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6D303-EE65-A34D-B98F-B1DD6FCA7A3B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2103770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Réduction DIMENSIONNELLE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ANALYSE EN COMPOSANTES PRINCIPALES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61864" y="3435967"/>
            <a:ext cx="4785010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Les </a:t>
            </a:r>
            <a:r>
              <a:rPr lang="fr-FR" sz="1400" dirty="0" err="1"/>
              <a:t>features</a:t>
            </a:r>
            <a:r>
              <a:rPr lang="fr-FR" sz="1400" dirty="0"/>
              <a:t> qui ressortent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5ème composante :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L’heure de passage de la commande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400" dirty="0"/>
              <a:t>Le paiement par carte de crédit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B751E38-B099-AB48-9C15-70883834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9" y="317715"/>
            <a:ext cx="6465148" cy="6236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46A619-E2F2-A440-A7F4-493A505257DA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961294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Réduction DIMENSIONNELLE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T-SNE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50907" y="3429000"/>
            <a:ext cx="478501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La T-SNE précédée d’une ACP donne visuellement les  meilleurs résultats.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26CC458-2A6F-4D4D-BFB0-5198664E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91" y="110556"/>
            <a:ext cx="5553671" cy="3473545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EFB52608-340C-E14F-A18A-F5D38A4ACD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8"/>
          <a:stretch/>
        </p:blipFill>
        <p:spPr>
          <a:xfrm>
            <a:off x="602791" y="3348171"/>
            <a:ext cx="5613409" cy="35237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48D867-F3B7-9A4A-ADA6-71512937F62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216701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749E-9531-6D4C-B747-8FE3FE7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435" y="643462"/>
            <a:ext cx="4477406" cy="2225861"/>
          </a:xfrm>
        </p:spPr>
        <p:txBody>
          <a:bodyPr>
            <a:normAutofit/>
          </a:bodyPr>
          <a:lstStyle/>
          <a:p>
            <a:r>
              <a:rPr lang="fr-FR" dirty="0"/>
              <a:t>🎯</a:t>
            </a:r>
            <a:r>
              <a:rPr lang="fr-FR" sz="3200" dirty="0"/>
              <a:t>Obtenir une segmentation marketing des clients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862E-E726-BD4E-8ACB-3FB4076D4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434" y="2869323"/>
            <a:ext cx="4477407" cy="32128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fr-FR" sz="2400" dirty="0"/>
              <a:t>Comprendre les différents types d’utilisateurs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fr-FR" sz="2400" dirty="0"/>
              <a:t>Fournir une description marketing actionnable de la segmentation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fr-FR" sz="2400" dirty="0"/>
              <a:t>Étude de la stabilité des segments au cours du temps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1E7F257-6DAD-4B47-80C5-72B670F5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3720" y="6328800"/>
            <a:ext cx="1609739" cy="378000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34C3C99-E8E8-F446-BEDC-D2774F9D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6F13F4-692A-BD4C-8E78-3900784B9F1A}"/>
              </a:ext>
            </a:extLst>
          </p:cNvPr>
          <p:cNvSpPr/>
          <p:nvPr/>
        </p:nvSpPr>
        <p:spPr>
          <a:xfrm>
            <a:off x="0" y="0"/>
            <a:ext cx="672084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7ECC4-D32A-6447-BA61-C9F575D60E8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CADRE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993BBC-10FC-E649-9BB9-CCA382C73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6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b="1" dirty="0"/>
              <a:t>Homogénéité et forme des clusters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Coefficient moyen de silhouette </a:t>
            </a:r>
          </a:p>
          <a:p>
            <a:pPr lvl="1"/>
            <a:endParaRPr lang="fr-FR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b="1" dirty="0"/>
              <a:t>Stabilité des clusters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Indice ajusté de Rand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fr-FR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b="1" dirty="0"/>
              <a:t>Sens métier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1899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DU CRITÈRE D’ÉVALUATION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close up of a measure&#10;&#10;Description automatically generated">
            <a:extLst>
              <a:ext uri="{FF2B5EF4-FFF2-40B4-BE49-F238E27FC236}">
                <a16:creationId xmlns:a16="http://schemas.microsoft.com/office/drawing/2014/main" id="{DB82927A-1A88-AC40-890E-CA52302EE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33" r="19367"/>
          <a:stretch/>
        </p:blipFill>
        <p:spPr>
          <a:xfrm>
            <a:off x="0" y="-1786"/>
            <a:ext cx="671727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7691" y="9499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29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dirty="0"/>
              <a:t>Algorithmes test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Nombre de clusters a priori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Comparaison des performances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1899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DE L’ALGORITHME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-15934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Rectangle 14" descr="Single gear">
            <a:extLst>
              <a:ext uri="{FF2B5EF4-FFF2-40B4-BE49-F238E27FC236}">
                <a16:creationId xmlns:a16="http://schemas.microsoft.com/office/drawing/2014/main" id="{3BEE1B28-8655-E94F-AEC5-FEE1203235E0}"/>
              </a:ext>
            </a:extLst>
          </p:cNvPr>
          <p:cNvSpPr/>
          <p:nvPr/>
        </p:nvSpPr>
        <p:spPr>
          <a:xfrm>
            <a:off x="852406" y="995481"/>
            <a:ext cx="5119607" cy="4867037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1647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370939"/>
            <a:ext cx="478501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Baseline : assigne des clusters de façon aléatoire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Test de 3 types d’algorithmes d’apprentissage non supervisé sur 3 itérations chacun.</a:t>
            </a:r>
          </a:p>
        </p:txBody>
      </p:sp>
      <p:graphicFrame>
        <p:nvGraphicFramePr>
          <p:cNvPr id="16" name="Content Placeholder 19">
            <a:extLst>
              <a:ext uri="{FF2B5EF4-FFF2-40B4-BE49-F238E27FC236}">
                <a16:creationId xmlns:a16="http://schemas.microsoft.com/office/drawing/2014/main" id="{340C8D51-4F0F-9C49-B8DA-3177DB706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0067121"/>
              </p:ext>
            </p:extLst>
          </p:nvPr>
        </p:nvGraphicFramePr>
        <p:xfrm>
          <a:off x="1675483" y="1676312"/>
          <a:ext cx="3853120" cy="40356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53120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</a:tblGrid>
              <a:tr h="865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Modèle </a:t>
                      </a:r>
                      <a:r>
                        <a:rPr lang="en-US" sz="18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choisi</a:t>
                      </a:r>
                      <a:endParaRPr 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7362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Dummy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782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err="1">
                          <a:effectLst/>
                        </a:rPr>
                        <a:t>AgglomerativeClustering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75978"/>
                  </a:ext>
                </a:extLst>
              </a:tr>
              <a:tr h="801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err="1">
                          <a:effectLst/>
                        </a:rPr>
                        <a:t>KMeans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85039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DBSCAN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57241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DE 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ALGORITHMES TEST</a:t>
            </a:r>
          </a:p>
        </p:txBody>
      </p:sp>
    </p:spTree>
    <p:extLst>
      <p:ext uri="{BB962C8B-B14F-4D97-AF65-F5344CB8AC3E}">
        <p14:creationId xmlns:p14="http://schemas.microsoft.com/office/powerpoint/2010/main" val="741536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De 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NOMBRE DE CLUSTERS A PRIORI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61864" y="3435967"/>
            <a:ext cx="47850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À l’exception de DBSCAN, l’ensemble des algorithmes nécessite de choisir un nombre de clusters au préalable.</a:t>
            </a:r>
            <a:endParaRPr lang="fr-FR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Au vu du dendrogramme, nous choisissons 4 clusters.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F9A03D-9349-8B48-95FF-98FC9099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9" y="1162372"/>
            <a:ext cx="6528750" cy="36131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01889A-FE47-7A44-9DB0-DB26249DDB1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1641006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DE 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Comparaison des performances des algorithmes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E33B5-44C6-2C43-A87F-AE759F862B51}"/>
              </a:ext>
            </a:extLst>
          </p:cNvPr>
          <p:cNvSpPr txBox="1"/>
          <p:nvPr/>
        </p:nvSpPr>
        <p:spPr>
          <a:xfrm>
            <a:off x="7161864" y="3370939"/>
            <a:ext cx="478501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Visuellement, 2 algorithmes se démarquent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 hiérarchique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err="1"/>
              <a:t>KMeans</a:t>
            </a:r>
            <a:endParaRPr lang="fr-FR" dirty="0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44AEF6D-FDA4-7A42-A9DF-C0EEB5332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4" y="51920"/>
            <a:ext cx="6443573" cy="67595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BD9215-B5FD-B84F-BB22-429A4B9BFDB8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378006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092466"/>
            <a:ext cx="47850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L’algorithme </a:t>
            </a:r>
            <a:r>
              <a:rPr lang="fr-FR" dirty="0" err="1"/>
              <a:t>Kmeans</a:t>
            </a:r>
            <a:r>
              <a:rPr lang="fr-FR" dirty="0"/>
              <a:t> est le meilleur des 4.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dirty="0"/>
              <a:t>Il possède un coefficient de silhouette supérieur de 108% à celui de la </a:t>
            </a:r>
            <a:r>
              <a:rPr lang="fr-FR" dirty="0" err="1"/>
              <a:t>baseline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dirty="0"/>
              <a:t>Il présente une grande stabilité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dirty="0"/>
              <a:t>Il est le plus rapide des 3 algorithmes réellement considérés</a:t>
            </a:r>
          </a:p>
        </p:txBody>
      </p:sp>
      <p:graphicFrame>
        <p:nvGraphicFramePr>
          <p:cNvPr id="16" name="Content Placeholder 19">
            <a:extLst>
              <a:ext uri="{FF2B5EF4-FFF2-40B4-BE49-F238E27FC236}">
                <a16:creationId xmlns:a16="http://schemas.microsoft.com/office/drawing/2014/main" id="{340C8D51-4F0F-9C49-B8DA-3177DB706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53844"/>
              </p:ext>
            </p:extLst>
          </p:nvPr>
        </p:nvGraphicFramePr>
        <p:xfrm>
          <a:off x="332210" y="1129917"/>
          <a:ext cx="6589761" cy="47458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4333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687345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277258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  <a:gridCol w="1035847">
                  <a:extLst>
                    <a:ext uri="{9D8B030D-6E8A-4147-A177-3AD203B41FA5}">
                      <a16:colId xmlns:a16="http://schemas.microsoft.com/office/drawing/2014/main" val="938886710"/>
                    </a:ext>
                  </a:extLst>
                </a:gridCol>
                <a:gridCol w="1155810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750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Algorithme</a:t>
                      </a:r>
                      <a:endParaRPr lang="fr-F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iter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Coeff silhouette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moyen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Indice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Rand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ajusté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 Clusters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de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calcul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(s)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KMeans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0.431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0.162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KMeans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0.431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0.162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36317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KMeans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0.431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0.162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77140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Hierarchy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0.402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11.007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20164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Hierarchy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0.402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11.007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5532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Hierarchy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0.302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11.007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DBSCAN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-0.002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0.423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29517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DBSCAN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-0.002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0.423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DBSCAN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-0.002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0.423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Baseline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-0.004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Baseline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-0.006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400" dirty="0">
                          <a:effectLst/>
                        </a:rPr>
                        <a:t>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  <a:tr h="317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Baseline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-0.007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400" dirty="0">
                          <a:effectLst/>
                        </a:rPr>
                        <a:t>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24754908-3C6D-6E4D-B3D2-4F950530871C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0513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DE 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Décision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ED3A5-ABA6-B545-AD7B-AA0D6DCA0D45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3882653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dirty="0"/>
              <a:t>Nombre de clusters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Autres paramètres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1899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EXPLORATION DES PARAMÈTRES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-15934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ectangle 15" descr="Gauge">
            <a:extLst>
              <a:ext uri="{FF2B5EF4-FFF2-40B4-BE49-F238E27FC236}">
                <a16:creationId xmlns:a16="http://schemas.microsoft.com/office/drawing/2014/main" id="{0483C8A9-891C-874C-9CA1-0E9D9F535A43}"/>
              </a:ext>
            </a:extLst>
          </p:cNvPr>
          <p:cNvSpPr/>
          <p:nvPr/>
        </p:nvSpPr>
        <p:spPr>
          <a:xfrm>
            <a:off x="825512" y="1224701"/>
            <a:ext cx="5066251" cy="4011108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4199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B402A6-4AEC-5C47-B5E7-55BB8A5A68A6}"/>
              </a:ext>
            </a:extLst>
          </p:cNvPr>
          <p:cNvSpPr txBox="1">
            <a:spLocks/>
          </p:cNvSpPr>
          <p:nvPr/>
        </p:nvSpPr>
        <p:spPr>
          <a:xfrm>
            <a:off x="7161865" y="3428107"/>
            <a:ext cx="4619318" cy="12859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914400" lvl="1" indent="-457200">
              <a:buFont typeface=".Apple Color Emoji UI"/>
              <a:buChar char="✅"/>
            </a:pPr>
            <a:r>
              <a:rPr lang="fr-FR" sz="2000" dirty="0"/>
              <a:t>Les méthodes du coude et du coefficient de silhouette moyen confirment que le nombre de clusters optimal est 4.</a:t>
            </a:r>
            <a:endParaRPr lang="fr-FR" sz="2000" cap="none" dirty="0">
              <a:solidFill>
                <a:schemeClr val="tx2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B5E72A-E241-9349-A4A0-E1ABD0BB3BA7}"/>
              </a:ext>
            </a:extLst>
          </p:cNvPr>
          <p:cNvSpPr txBox="1">
            <a:spLocks/>
          </p:cNvSpPr>
          <p:nvPr/>
        </p:nvSpPr>
        <p:spPr>
          <a:xfrm>
            <a:off x="7161864" y="820800"/>
            <a:ext cx="4851065" cy="24437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EXPLORATION DES PARAMÈTRES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Vérification NOMBRE DE CLUSTERS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CC212-33A3-9849-A73D-B561FD17C4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2A0368B-ECDC-DB4A-95B0-D1430D3B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78" y="72998"/>
            <a:ext cx="4735830" cy="3396693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2947BD94-9BA7-CF4B-8569-E83FBB885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24" y="3295321"/>
            <a:ext cx="4735830" cy="34517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910935-FD5E-2747-8A6B-A37784441809}"/>
              </a:ext>
            </a:extLst>
          </p:cNvPr>
          <p:cNvCxnSpPr>
            <a:cxnSpLocks/>
          </p:cNvCxnSpPr>
          <p:nvPr/>
        </p:nvCxnSpPr>
        <p:spPr>
          <a:xfrm>
            <a:off x="2619211" y="437019"/>
            <a:ext cx="0" cy="58917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6103BC-D3D6-784A-AC4B-A5E659BA5D29}"/>
              </a:ext>
            </a:extLst>
          </p:cNvPr>
          <p:cNvSpPr txBox="1"/>
          <p:nvPr/>
        </p:nvSpPr>
        <p:spPr>
          <a:xfrm>
            <a:off x="2464231" y="6420981"/>
            <a:ext cx="35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9BC7F-9B8D-FF49-8607-3A0600376128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735341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B402A6-4AEC-5C47-B5E7-55BB8A5A68A6}"/>
              </a:ext>
            </a:extLst>
          </p:cNvPr>
          <p:cNvSpPr txBox="1">
            <a:spLocks/>
          </p:cNvSpPr>
          <p:nvPr/>
        </p:nvSpPr>
        <p:spPr>
          <a:xfrm>
            <a:off x="7161865" y="3428107"/>
            <a:ext cx="4619318" cy="21900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914400" lvl="1" indent="-457200">
              <a:buFont typeface="Wingdings" pitchFamily="2" charset="2"/>
              <a:buChar char="Ø"/>
            </a:pPr>
            <a:r>
              <a:rPr lang="fr-FR" sz="2000" cap="none" dirty="0" err="1">
                <a:solidFill>
                  <a:schemeClr val="tx2"/>
                </a:solidFill>
              </a:rPr>
              <a:t>Clustering</a:t>
            </a:r>
            <a:r>
              <a:rPr lang="fr-FR" sz="2000" cap="none" dirty="0">
                <a:solidFill>
                  <a:schemeClr val="tx2"/>
                </a:solidFill>
              </a:rPr>
              <a:t> avec nombre de clusters variant de 3 à 10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B5E72A-E241-9349-A4A0-E1ABD0BB3BA7}"/>
              </a:ext>
            </a:extLst>
          </p:cNvPr>
          <p:cNvSpPr txBox="1">
            <a:spLocks/>
          </p:cNvSpPr>
          <p:nvPr/>
        </p:nvSpPr>
        <p:spPr>
          <a:xfrm>
            <a:off x="7161864" y="820800"/>
            <a:ext cx="4851065" cy="24437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EXPLORATION DES PARAMÈTRES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Vérification NOMBRE DE CLUSTERS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6D601A-1106-664D-BF9A-4FC49EAECB3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EA66A24-2129-FB48-9C8F-2F868A3E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0" y="79117"/>
            <a:ext cx="6149657" cy="669798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5987EFF-6F2A-D64A-A238-5B144BDF8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66" y="3731841"/>
            <a:ext cx="6165601" cy="3045256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B5BD751-2B31-814A-B943-CFFD2AA83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" y="3699284"/>
            <a:ext cx="6328692" cy="3117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7E070-3E1E-3941-865C-6E9A69FCDD9D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66171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B402A6-4AEC-5C47-B5E7-55BB8A5A68A6}"/>
              </a:ext>
            </a:extLst>
          </p:cNvPr>
          <p:cNvSpPr txBox="1">
            <a:spLocks/>
          </p:cNvSpPr>
          <p:nvPr/>
        </p:nvSpPr>
        <p:spPr>
          <a:xfrm>
            <a:off x="7161865" y="3428107"/>
            <a:ext cx="4619318" cy="21900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914400" lvl="1" indent="-457200">
              <a:buFont typeface=".Apple Color Emoji UI"/>
              <a:buChar char="✅"/>
            </a:pPr>
            <a:r>
              <a:rPr lang="fr-FR" sz="2000" dirty="0"/>
              <a:t>Les 3 itérations avec 4 clusters sont en tête du classement 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fr-FR" sz="2000" cap="none" dirty="0">
                <a:solidFill>
                  <a:schemeClr val="tx2"/>
                </a:solidFill>
              </a:rPr>
              <a:t>Performance du </a:t>
            </a:r>
            <a:r>
              <a:rPr lang="fr-FR" sz="2000" cap="none" dirty="0" err="1">
                <a:solidFill>
                  <a:schemeClr val="tx2"/>
                </a:solidFill>
              </a:rPr>
              <a:t>clustering</a:t>
            </a:r>
            <a:endParaRPr lang="fr-FR" sz="2000" cap="none" dirty="0">
              <a:solidFill>
                <a:schemeClr val="tx2"/>
              </a:solidFill>
            </a:endParaRPr>
          </a:p>
          <a:p>
            <a:pPr marL="1257300" lvl="2" indent="-342900">
              <a:buFont typeface="Wingdings" pitchFamily="2" charset="2"/>
              <a:buChar char="Ø"/>
            </a:pPr>
            <a:r>
              <a:rPr lang="fr-FR" sz="2000" cap="none" dirty="0">
                <a:solidFill>
                  <a:schemeClr val="tx2"/>
                </a:solidFill>
              </a:rPr>
              <a:t>Stabilité du </a:t>
            </a:r>
            <a:r>
              <a:rPr lang="fr-FR" sz="2000" cap="none" dirty="0" err="1">
                <a:solidFill>
                  <a:schemeClr val="tx2"/>
                </a:solidFill>
              </a:rPr>
              <a:t>clustering</a:t>
            </a:r>
            <a:endParaRPr lang="fr-FR" sz="2000" cap="none" dirty="0">
              <a:solidFill>
                <a:schemeClr val="tx2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B5E72A-E241-9349-A4A0-E1ABD0BB3BA7}"/>
              </a:ext>
            </a:extLst>
          </p:cNvPr>
          <p:cNvSpPr txBox="1">
            <a:spLocks/>
          </p:cNvSpPr>
          <p:nvPr/>
        </p:nvSpPr>
        <p:spPr>
          <a:xfrm>
            <a:off x="7161864" y="820800"/>
            <a:ext cx="4851065" cy="24437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EXPLORATION DES PARAMÈTRES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Vérification NOMBRE DE CLUSTERS</a:t>
            </a:r>
          </a:p>
        </p:txBody>
      </p:sp>
      <p:graphicFrame>
        <p:nvGraphicFramePr>
          <p:cNvPr id="12" name="Content Placeholder 19">
            <a:extLst>
              <a:ext uri="{FF2B5EF4-FFF2-40B4-BE49-F238E27FC236}">
                <a16:creationId xmlns:a16="http://schemas.microsoft.com/office/drawing/2014/main" id="{5277520B-7713-EF4F-8740-9457683983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789400"/>
              </p:ext>
            </p:extLst>
          </p:nvPr>
        </p:nvGraphicFramePr>
        <p:xfrm>
          <a:off x="104236" y="104706"/>
          <a:ext cx="6637526" cy="6678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40064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1718422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377979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  <a:gridCol w="832807">
                  <a:extLst>
                    <a:ext uri="{9D8B030D-6E8A-4147-A177-3AD203B41FA5}">
                      <a16:colId xmlns:a16="http://schemas.microsoft.com/office/drawing/2014/main" val="938886710"/>
                    </a:ext>
                  </a:extLst>
                </a:gridCol>
                <a:gridCol w="1468254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4067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 Clusters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Silh</a:t>
                      </a:r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moyen</a:t>
                      </a:r>
                      <a:endParaRPr 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Rand </a:t>
                      </a:r>
                      <a:r>
                        <a:rPr lang="en-US" sz="11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ajusté</a:t>
                      </a:r>
                      <a:endParaRPr 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Iter</a:t>
                      </a:r>
                      <a:endParaRPr 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</a:t>
                      </a:r>
                      <a:r>
                        <a:rPr lang="en-US" sz="11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calcul</a:t>
                      </a:r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,(s)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0.999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0.268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0.999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0.268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36317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0.998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0.268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77140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0.419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0.856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0.996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20164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0.419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0.999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0.996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5532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0.419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0.971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1.090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0.978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1.090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29517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0.957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1.090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0.958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0.618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0.999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0.618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0.688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0.638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0.856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0.996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0.958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0.618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024143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0.996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0.610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57177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0.998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0.610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341575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0.995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0.610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683176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0.997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0.247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111938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0.999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0.247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211712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0.998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0.247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465159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0.704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0.638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84116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0.402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0.976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0.638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911467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0.398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0.643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0.546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01620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0.396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0.832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0.546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950116"/>
                  </a:ext>
                </a:extLst>
              </a:tr>
              <a:tr h="228601"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0.387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100" dirty="0">
                          <a:effectLst/>
                        </a:rPr>
                        <a:t>0.737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100" dirty="0">
                          <a:effectLst/>
                        </a:rPr>
                        <a:t>0.546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3335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C6C63BD-75B0-B94C-8D40-F095BE23DBBF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2486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66066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500" dirty="0"/>
              <a:t>SCORES RFM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4"/>
            <a:ext cx="4099947" cy="158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Grandeurs utilisées en marketing traditionnel permettant de faire ressortir les habitudes d’achat des clients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486399" y="671107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Marc-Olivier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Jodoin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4F6EF1-BB7D-A24B-B6CD-1FB70D47CC4D}"/>
              </a:ext>
            </a:extLst>
          </p:cNvPr>
          <p:cNvSpPr/>
          <p:nvPr/>
        </p:nvSpPr>
        <p:spPr>
          <a:xfrm>
            <a:off x="0" y="-13934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FD428-026C-EF4F-A9E1-BB7F98F68CD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CADRE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8C027-A78C-9843-B990-C3C97CD01609}"/>
              </a:ext>
            </a:extLst>
          </p:cNvPr>
          <p:cNvSpPr txBox="1"/>
          <p:nvPr/>
        </p:nvSpPr>
        <p:spPr>
          <a:xfrm>
            <a:off x="1912705" y="1634668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/>
                </a:solidFill>
              </a:rPr>
              <a:t>SCORE DE RÉCENCE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2A6DF-23BB-BC40-9267-0DE60FC26A14}"/>
              </a:ext>
            </a:extLst>
          </p:cNvPr>
          <p:cNvSpPr txBox="1"/>
          <p:nvPr/>
        </p:nvSpPr>
        <p:spPr>
          <a:xfrm>
            <a:off x="1620666" y="3912320"/>
            <a:ext cx="363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1"/>
                </a:solidFill>
              </a:rPr>
              <a:t>SCORE DE FRÉQUENCE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A8CA5-79D5-DE46-8428-1C45C3CB7E7B}"/>
              </a:ext>
            </a:extLst>
          </p:cNvPr>
          <p:cNvSpPr txBox="1"/>
          <p:nvPr/>
        </p:nvSpPr>
        <p:spPr>
          <a:xfrm>
            <a:off x="1712428" y="6090988"/>
            <a:ext cx="344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SCORE DE MONTANTS</a:t>
            </a:r>
          </a:p>
        </p:txBody>
      </p:sp>
      <p:pic>
        <p:nvPicPr>
          <p:cNvPr id="8" name="Graphic 7" descr="Clock">
            <a:extLst>
              <a:ext uri="{FF2B5EF4-FFF2-40B4-BE49-F238E27FC236}">
                <a16:creationId xmlns:a16="http://schemas.microsoft.com/office/drawing/2014/main" id="{E0D6A406-7AF9-A04B-9B2E-3E23DE3F7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9616" y="259663"/>
            <a:ext cx="1416562" cy="1416562"/>
          </a:xfrm>
          <a:prstGeom prst="rect">
            <a:avLst/>
          </a:prstGeom>
        </p:spPr>
      </p:pic>
      <p:pic>
        <p:nvPicPr>
          <p:cNvPr id="19" name="Graphic 18" descr="Daily calendar">
            <a:extLst>
              <a:ext uri="{FF2B5EF4-FFF2-40B4-BE49-F238E27FC236}">
                <a16:creationId xmlns:a16="http://schemas.microsoft.com/office/drawing/2014/main" id="{77956807-3FBF-3B4A-8201-C8849B430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9616" y="2550904"/>
            <a:ext cx="1414800" cy="1414800"/>
          </a:xfrm>
          <a:prstGeom prst="rect">
            <a:avLst/>
          </a:prstGeom>
        </p:spPr>
      </p:pic>
      <p:pic>
        <p:nvPicPr>
          <p:cNvPr id="30" name="Graphic 29" descr="Wallet">
            <a:extLst>
              <a:ext uri="{FF2B5EF4-FFF2-40B4-BE49-F238E27FC236}">
                <a16:creationId xmlns:a16="http://schemas.microsoft.com/office/drawing/2014/main" id="{B33BAF97-77B5-8B45-B153-21A903F43B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5554" y="4782591"/>
            <a:ext cx="1414800" cy="141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285F3A-FFCD-6E49-9293-5BB89A27D4E1}"/>
              </a:ext>
            </a:extLst>
          </p:cNvPr>
          <p:cNvSpPr/>
          <p:nvPr/>
        </p:nvSpPr>
        <p:spPr>
          <a:xfrm>
            <a:off x="615945" y="299117"/>
            <a:ext cx="320634" cy="1736977"/>
          </a:xfrm>
          <a:prstGeom prst="rect">
            <a:avLst/>
          </a:prstGeom>
          <a:gradFill flip="none" rotWithShape="1">
            <a:gsLst>
              <a:gs pos="63000">
                <a:srgbClr val="FFC000"/>
              </a:gs>
              <a:gs pos="1000">
                <a:schemeClr val="bg1"/>
              </a:gs>
              <a:gs pos="7000">
                <a:srgbClr val="FF0000"/>
              </a:gs>
              <a:gs pos="100000">
                <a:srgbClr val="92D05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E6592-8C1D-2E4E-9CD7-97E69AB29182}"/>
              </a:ext>
            </a:extLst>
          </p:cNvPr>
          <p:cNvSpPr txBox="1"/>
          <p:nvPr/>
        </p:nvSpPr>
        <p:spPr>
          <a:xfrm>
            <a:off x="952331" y="150675"/>
            <a:ext cx="42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032E88-C748-A64A-ADF2-51AD94AE1393}"/>
              </a:ext>
            </a:extLst>
          </p:cNvPr>
          <p:cNvSpPr txBox="1"/>
          <p:nvPr/>
        </p:nvSpPr>
        <p:spPr>
          <a:xfrm>
            <a:off x="986174" y="1816749"/>
            <a:ext cx="42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C9E409-7B25-BB40-ABD4-7E5623461DC5}"/>
              </a:ext>
            </a:extLst>
          </p:cNvPr>
          <p:cNvSpPr/>
          <p:nvPr/>
        </p:nvSpPr>
        <p:spPr>
          <a:xfrm>
            <a:off x="615945" y="2550904"/>
            <a:ext cx="320634" cy="1736977"/>
          </a:xfrm>
          <a:prstGeom prst="rect">
            <a:avLst/>
          </a:prstGeom>
          <a:gradFill flip="none" rotWithShape="1">
            <a:gsLst>
              <a:gs pos="63000">
                <a:srgbClr val="FFC000"/>
              </a:gs>
              <a:gs pos="1000">
                <a:schemeClr val="bg1"/>
              </a:gs>
              <a:gs pos="7000">
                <a:srgbClr val="FF0000"/>
              </a:gs>
              <a:gs pos="100000">
                <a:srgbClr val="92D05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3594E7-8637-5F41-A20A-FE8C5DFCD26B}"/>
              </a:ext>
            </a:extLst>
          </p:cNvPr>
          <p:cNvSpPr txBox="1"/>
          <p:nvPr/>
        </p:nvSpPr>
        <p:spPr>
          <a:xfrm>
            <a:off x="952331" y="2402462"/>
            <a:ext cx="42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ABD60-1EE8-924F-B394-B5913CCF024D}"/>
              </a:ext>
            </a:extLst>
          </p:cNvPr>
          <p:cNvSpPr txBox="1"/>
          <p:nvPr/>
        </p:nvSpPr>
        <p:spPr>
          <a:xfrm>
            <a:off x="986174" y="4068536"/>
            <a:ext cx="42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872505-7A9B-3941-87BF-51FA38E3643A}"/>
              </a:ext>
            </a:extLst>
          </p:cNvPr>
          <p:cNvSpPr/>
          <p:nvPr/>
        </p:nvSpPr>
        <p:spPr>
          <a:xfrm>
            <a:off x="631697" y="4728639"/>
            <a:ext cx="320634" cy="1736977"/>
          </a:xfrm>
          <a:prstGeom prst="rect">
            <a:avLst/>
          </a:prstGeom>
          <a:gradFill flip="none" rotWithShape="1">
            <a:gsLst>
              <a:gs pos="63000">
                <a:srgbClr val="FFC000"/>
              </a:gs>
              <a:gs pos="1000">
                <a:schemeClr val="bg1"/>
              </a:gs>
              <a:gs pos="7000">
                <a:srgbClr val="FF0000"/>
              </a:gs>
              <a:gs pos="100000">
                <a:srgbClr val="92D05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F0469B-366B-FD46-9115-FD03E90247F3}"/>
              </a:ext>
            </a:extLst>
          </p:cNvPr>
          <p:cNvSpPr txBox="1"/>
          <p:nvPr/>
        </p:nvSpPr>
        <p:spPr>
          <a:xfrm>
            <a:off x="968084" y="4580197"/>
            <a:ext cx="78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5598ED-F075-DA4E-A1CD-51EC8ED62E51}"/>
              </a:ext>
            </a:extLst>
          </p:cNvPr>
          <p:cNvSpPr txBox="1"/>
          <p:nvPr/>
        </p:nvSpPr>
        <p:spPr>
          <a:xfrm>
            <a:off x="1001926" y="6246271"/>
            <a:ext cx="42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28919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B402A6-4AEC-5C47-B5E7-55BB8A5A68A6}"/>
              </a:ext>
            </a:extLst>
          </p:cNvPr>
          <p:cNvSpPr txBox="1">
            <a:spLocks/>
          </p:cNvSpPr>
          <p:nvPr/>
        </p:nvSpPr>
        <p:spPr>
          <a:xfrm>
            <a:off x="7161865" y="3428107"/>
            <a:ext cx="4619318" cy="25332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914400" lvl="1" indent="-457200">
              <a:buFont typeface=".Apple Color Emoji UI"/>
              <a:buChar char="🔴"/>
            </a:pPr>
            <a:r>
              <a:rPr lang="fr-FR" sz="2000" dirty="0"/>
              <a:t>Le modèle obtenu avec </a:t>
            </a:r>
            <a:r>
              <a:rPr lang="fr-FR" sz="2000" dirty="0" err="1"/>
              <a:t>GridSearchCV</a:t>
            </a:r>
            <a:r>
              <a:rPr lang="fr-FR" sz="2000" dirty="0"/>
              <a:t> donne des résultats légèrement meilleurs que ceux obtenus avec les paramètres par défaut, mais en beaucoup plus de temps.</a:t>
            </a:r>
            <a:endParaRPr lang="fr-FR" sz="2000" cap="none" dirty="0">
              <a:solidFill>
                <a:schemeClr val="tx2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B5E72A-E241-9349-A4A0-E1ABD0BB3BA7}"/>
              </a:ext>
            </a:extLst>
          </p:cNvPr>
          <p:cNvSpPr txBox="1">
            <a:spLocks/>
          </p:cNvSpPr>
          <p:nvPr/>
        </p:nvSpPr>
        <p:spPr>
          <a:xfrm>
            <a:off x="7161864" y="820800"/>
            <a:ext cx="4851065" cy="24437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EXPLORATION DES PARAMÈTRES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MAX_ITER, TOL &amp; </a:t>
            </a:r>
            <a:r>
              <a:rPr lang="fr-FR" sz="3100" dirty="0" err="1">
                <a:solidFill>
                  <a:schemeClr val="accent1"/>
                </a:solidFill>
              </a:rPr>
              <a:t>N_init</a:t>
            </a:r>
            <a:endParaRPr lang="fr-FR" sz="3100" dirty="0">
              <a:solidFill>
                <a:schemeClr val="accent1"/>
              </a:solidFill>
            </a:endParaRPr>
          </a:p>
        </p:txBody>
      </p:sp>
      <p:graphicFrame>
        <p:nvGraphicFramePr>
          <p:cNvPr id="12" name="Content Placeholder 19">
            <a:extLst>
              <a:ext uri="{FF2B5EF4-FFF2-40B4-BE49-F238E27FC236}">
                <a16:creationId xmlns:a16="http://schemas.microsoft.com/office/drawing/2014/main" id="{860A202A-4C80-5343-B4E0-8AEC5C28F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766104"/>
              </p:ext>
            </p:extLst>
          </p:nvPr>
        </p:nvGraphicFramePr>
        <p:xfrm>
          <a:off x="410818" y="2180783"/>
          <a:ext cx="6355311" cy="303993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29046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728421">
                  <a:extLst>
                    <a:ext uri="{9D8B030D-6E8A-4147-A177-3AD203B41FA5}">
                      <a16:colId xmlns:a16="http://schemas.microsoft.com/office/drawing/2014/main" val="2594398696"/>
                    </a:ext>
                  </a:extLst>
                </a:gridCol>
                <a:gridCol w="774915">
                  <a:extLst>
                    <a:ext uri="{9D8B030D-6E8A-4147-A177-3AD203B41FA5}">
                      <a16:colId xmlns:a16="http://schemas.microsoft.com/office/drawing/2014/main" val="1753697904"/>
                    </a:ext>
                  </a:extLst>
                </a:gridCol>
                <a:gridCol w="697424">
                  <a:extLst>
                    <a:ext uri="{9D8B030D-6E8A-4147-A177-3AD203B41FA5}">
                      <a16:colId xmlns:a16="http://schemas.microsoft.com/office/drawing/2014/main" val="3636815949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125906611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774916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938766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373328">
                <a:tc>
                  <a:txBody>
                    <a:bodyPr/>
                    <a:lstStyle/>
                    <a:p>
                      <a:pPr algn="ctr" fontAlgn="ctr"/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Paramètres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176575"/>
                  </a:ext>
                </a:extLst>
              </a:tr>
              <a:tr h="373328">
                <a:tc>
                  <a:txBody>
                    <a:bodyPr/>
                    <a:lstStyle/>
                    <a:p>
                      <a:pPr algn="ctr" fontAlgn="ctr"/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fixes</a:t>
                      </a:r>
                      <a:endParaRPr lang="fr-F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modifiés</a:t>
                      </a:r>
                      <a:endParaRPr lang="fr-FR" dirty="0"/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Silhouette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Rand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calcul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(s)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marL="244409" marR="146645" marT="146645" marB="14664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n_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clusters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max_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iter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tol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N_init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0061857"/>
                  </a:ext>
                </a:extLst>
              </a:tr>
              <a:tr h="5603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dirty="0">
                          <a:effectLst/>
                        </a:rPr>
                        <a:t>Algo initial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300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1e-4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0.429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0.26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1995"/>
                  </a:ext>
                </a:extLst>
              </a:tr>
              <a:tr h="654846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noProof="0" dirty="0" err="1">
                          <a:effectLst/>
                        </a:rPr>
                        <a:t>Algo</a:t>
                      </a:r>
                      <a:r>
                        <a:rPr lang="fr-FR" sz="1400" b="0" noProof="0" dirty="0">
                          <a:effectLst/>
                        </a:rPr>
                        <a:t> modifié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100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5e-4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0.429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0.46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633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1A6557D-2D79-F841-B443-66A523BCE68C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197080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dirty="0"/>
              <a:t>Homogénéité et définition des clusters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Sens métier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1899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VALIDATION </a:t>
            </a:r>
            <a:r>
              <a:rPr lang="fr-FR" sz="3300" dirty="0" err="1"/>
              <a:t>dE</a:t>
            </a:r>
            <a:r>
              <a:rPr lang="fr-FR" sz="3300" dirty="0"/>
              <a:t> LA DÉMARCHE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-15934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Rectangle 14" descr="Checkmark">
            <a:extLst>
              <a:ext uri="{FF2B5EF4-FFF2-40B4-BE49-F238E27FC236}">
                <a16:creationId xmlns:a16="http://schemas.microsoft.com/office/drawing/2014/main" id="{D42237EC-973C-C84C-8912-9C83D87F400A}"/>
              </a:ext>
            </a:extLst>
          </p:cNvPr>
          <p:cNvSpPr/>
          <p:nvPr/>
        </p:nvSpPr>
        <p:spPr>
          <a:xfrm>
            <a:off x="1081234" y="1084881"/>
            <a:ext cx="4554807" cy="427586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1367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4036231"/>
            <a:ext cx="4785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sz="2000" dirty="0"/>
              <a:t>4 clusters :</a:t>
            </a:r>
          </a:p>
          <a:p>
            <a:pPr marL="742950" lvl="1" indent="-285750">
              <a:buFont typeface=".Apple Color Emoji UI"/>
              <a:buChar char="✅"/>
            </a:pPr>
            <a:r>
              <a:rPr lang="fr-FR" sz="2000" dirty="0"/>
              <a:t>bien définis </a:t>
            </a:r>
          </a:p>
          <a:p>
            <a:pPr marL="742950" lvl="1" indent="-285750">
              <a:buFont typeface=".Apple Color Emoji UI"/>
              <a:buChar char="🔴"/>
            </a:pPr>
            <a:r>
              <a:rPr lang="fr-FR" sz="2000" dirty="0"/>
              <a:t>peu éloignés les uns des autres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VALIDATION DE LA DÉMARCHE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CLUSTERING 2017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CCBF7E3-4921-E548-AFA6-2E1024F1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59453"/>
            <a:ext cx="6230319" cy="6737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FC9315-8C1E-8B44-9570-A637F1267AB1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147965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3689448"/>
            <a:ext cx="4785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Obtention des coordonnées des </a:t>
            </a:r>
            <a:r>
              <a:rPr lang="fr-FR" dirty="0" err="1"/>
              <a:t>centroïdes</a:t>
            </a: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Détermination des </a:t>
            </a:r>
            <a:r>
              <a:rPr lang="fr-FR" dirty="0" err="1"/>
              <a:t>médoïdes</a:t>
            </a:r>
            <a:endParaRPr lang="fr-FR" dirty="0"/>
          </a:p>
          <a:p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VALIDATION DE LA DÉMARCHE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CARACTÉRISTIQUES des clusters 2017</a:t>
            </a: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9600940F-9137-724E-8A91-BF581E8E38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9589779"/>
              </p:ext>
            </p:extLst>
          </p:nvPr>
        </p:nvGraphicFramePr>
        <p:xfrm>
          <a:off x="284020" y="942518"/>
          <a:ext cx="6607204" cy="5493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79898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1475369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155036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  <a:gridCol w="1129623">
                  <a:extLst>
                    <a:ext uri="{9D8B030D-6E8A-4147-A177-3AD203B41FA5}">
                      <a16:colId xmlns:a16="http://schemas.microsoft.com/office/drawing/2014/main" val="938886710"/>
                    </a:ext>
                  </a:extLst>
                </a:gridCol>
                <a:gridCol w="967278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Cluster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5515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average_basket</a:t>
                      </a: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131.84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81.14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120.04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94.66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freight_value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13.85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16.15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20.05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7.86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36317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product_weight_g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1600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200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2150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422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77140"/>
                  </a:ext>
                </a:extLst>
              </a:tr>
              <a:tr h="2323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product_volume_cm3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39375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3960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4732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3240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20164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review_score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5532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R_score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M_score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32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29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29517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first_order_month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first_order_day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last_order_month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last_order_day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  <a:tr h="2323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payment_type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credit_card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boleto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credit_card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credit_card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2323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customer_state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SP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MS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MG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24813"/>
                  </a:ext>
                </a:extLst>
              </a:tr>
              <a:tr h="2804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customer_city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sao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bernardo</a:t>
                      </a:r>
                      <a:r>
                        <a:rPr lang="en-US" sz="1200" dirty="0">
                          <a:effectLst/>
                        </a:rPr>
                        <a:t> do campo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chapadao</a:t>
                      </a:r>
                      <a:r>
                        <a:rPr lang="en-US" sz="1200" dirty="0">
                          <a:effectLst/>
                        </a:rPr>
                        <a:t> do </a:t>
                      </a:r>
                      <a:r>
                        <a:rPr lang="en-US" sz="1200" dirty="0" err="1">
                          <a:effectLst/>
                        </a:rPr>
                        <a:t>sul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esmeraldas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santos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304283"/>
                  </a:ext>
                </a:extLst>
              </a:tr>
              <a:tr h="2323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product_category_name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chambre-salle </a:t>
                      </a:r>
                      <a:r>
                        <a:rPr lang="en-US" sz="1200" dirty="0" err="1">
                          <a:effectLst/>
                        </a:rPr>
                        <a:t>à</a:t>
                      </a:r>
                      <a:r>
                        <a:rPr lang="en-US" sz="1200" dirty="0">
                          <a:effectLst/>
                        </a:rPr>
                        <a:t> manger-salle de </a:t>
                      </a:r>
                      <a:r>
                        <a:rPr lang="en-US" sz="1200" dirty="0" err="1">
                          <a:effectLst/>
                        </a:rPr>
                        <a:t>bain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beauté-santé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beauté-santé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gadgets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213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095EB49-1439-0445-85B9-169F1C32B9AC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3424677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3655488"/>
            <a:ext cx="478501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Profil type d’un client du cluster étudié: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0 : High Value Customer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1 : </a:t>
            </a:r>
            <a:r>
              <a:rPr lang="fr-FR" dirty="0" err="1"/>
              <a:t>Low</a:t>
            </a:r>
            <a:r>
              <a:rPr lang="fr-FR" dirty="0"/>
              <a:t> Value Customer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2 : Medium Value Customer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3 : High </a:t>
            </a:r>
            <a:r>
              <a:rPr lang="fr-FR" dirty="0" err="1"/>
              <a:t>Potential</a:t>
            </a:r>
            <a:r>
              <a:rPr lang="fr-FR" dirty="0"/>
              <a:t>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VALIDATION DE LA DÉMARCHE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PROFILS TYPE des clusters 2017</a:t>
            </a: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9600940F-9137-724E-8A91-BF581E8E38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782457"/>
              </p:ext>
            </p:extLst>
          </p:nvPr>
        </p:nvGraphicFramePr>
        <p:xfrm>
          <a:off x="284020" y="566652"/>
          <a:ext cx="6607204" cy="59510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6326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1286359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456841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  <a:gridCol w="1255362">
                  <a:extLst>
                    <a:ext uri="{9D8B030D-6E8A-4147-A177-3AD203B41FA5}">
                      <a16:colId xmlns:a16="http://schemas.microsoft.com/office/drawing/2014/main" val="938886710"/>
                    </a:ext>
                  </a:extLst>
                </a:gridCol>
                <a:gridCol w="1482316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Cluster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5515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161492">
                <a:tc rowSpan="2"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Moyens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Panier moyen le plus élevé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Panier moyen le plus faible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2ème panier moyen le plus élevé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2ème panier moyen le plus faible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2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Paiement par boleto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77140"/>
                  </a:ext>
                </a:extLst>
              </a:tr>
              <a:tr h="161492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Position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frais de port les plus faibles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frais de port les plus élevés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Frais de port les plus élevés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Frais de port les plus faibles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5532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São Paulo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Mato Grosso do Sul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Minas Gerais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São Paulo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Région Sud-Est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Région Centre-Ouest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Région Sud-Est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Région Sud-Est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29517"/>
                  </a:ext>
                </a:extLst>
              </a:tr>
              <a:tr h="161492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Produits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MQ" sz="1200" dirty="0">
                          <a:effectLst/>
                        </a:rPr>
                        <a:t>hambre-salle à manger-salle de bain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B</a:t>
                      </a:r>
                      <a:r>
                        <a:rPr lang="en-MQ" sz="1200" dirty="0">
                          <a:effectLst/>
                        </a:rPr>
                        <a:t>eauté-santé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B</a:t>
                      </a:r>
                      <a:r>
                        <a:rPr lang="en-MQ" sz="1200" dirty="0">
                          <a:effectLst/>
                        </a:rPr>
                        <a:t>eauté-santé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Gadgets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plus volumineux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produits les moins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produits les plus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moins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produits les plus lourds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moins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plus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produits les moins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Satisfaction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Très satisfait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Moyennement 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Très 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  <a:tr h="2323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Type de client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High Value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Low Value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Medium Value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High Potential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7E3A0AE-3D1A-7249-942C-F9669BDF1075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1535478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997844"/>
            <a:ext cx="478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dirty="0"/>
              <a:t>Test données 2018 sur modèle établi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Comparaison avec profils type des clusters 2017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1899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éTUDE DE LA FRÉQUENCE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-15934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3016C1-ACAD-0646-9B8A-0D001E5BBE56}"/>
              </a:ext>
            </a:extLst>
          </p:cNvPr>
          <p:cNvSpPr/>
          <p:nvPr/>
        </p:nvSpPr>
        <p:spPr>
          <a:xfrm>
            <a:off x="981529" y="998934"/>
            <a:ext cx="4644150" cy="464415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080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005102"/>
            <a:ext cx="478501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Données 2018 fournies au modèle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Obtention des </a:t>
            </a:r>
            <a:r>
              <a:rPr lang="fr-FR" dirty="0" err="1"/>
              <a:t>centroïdes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Identification des </a:t>
            </a:r>
            <a:r>
              <a:rPr lang="fr-FR" dirty="0" err="1"/>
              <a:t>médoïdes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Profil type d’un client du cluster étudié: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0 : </a:t>
            </a:r>
            <a:r>
              <a:rPr lang="fr-FR" dirty="0" err="1"/>
              <a:t>Low</a:t>
            </a:r>
            <a:r>
              <a:rPr lang="fr-FR" dirty="0"/>
              <a:t> Value Customer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1 : High </a:t>
            </a:r>
            <a:r>
              <a:rPr lang="fr-FR" dirty="0" err="1"/>
              <a:t>Potential</a:t>
            </a:r>
            <a:r>
              <a:rPr lang="fr-FR" dirty="0"/>
              <a:t> Customer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2 : High Value Customer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3 : Medium Value Customer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4" y="629745"/>
            <a:ext cx="4851065" cy="2640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ÉTUDE DE LA FRÉQUENCE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PROFILS TYPE des clusters 2018</a:t>
            </a: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9600940F-9137-724E-8A91-BF581E8E38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05924"/>
              </p:ext>
            </p:extLst>
          </p:nvPr>
        </p:nvGraphicFramePr>
        <p:xfrm>
          <a:off x="296516" y="1114989"/>
          <a:ext cx="6607204" cy="54024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6326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1286359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456841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  <a:gridCol w="1255362">
                  <a:extLst>
                    <a:ext uri="{9D8B030D-6E8A-4147-A177-3AD203B41FA5}">
                      <a16:colId xmlns:a16="http://schemas.microsoft.com/office/drawing/2014/main" val="938886710"/>
                    </a:ext>
                  </a:extLst>
                </a:gridCol>
                <a:gridCol w="1482316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Cluster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5515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161492">
                <a:tc rowSpan="2"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Moyens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Panier moyen le plus faible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2ème panier moyen le plus faible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Panier moyen le plus élevé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2ème panier moyen le plus élevé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2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Paiement par boleto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77140"/>
                  </a:ext>
                </a:extLst>
              </a:tr>
              <a:tr h="161492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Position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frais de port les plus faibles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Frais de port les plus faibles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frais de port les plus élevés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Frais de port les plus élevés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5532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São Paulo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São Paulo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Minas Gerais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Rio Grande do Sul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Région Sud-Est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Région Sud-Est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Région Sud-Est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Région Sud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29517"/>
                  </a:ext>
                </a:extLst>
              </a:tr>
              <a:tr h="161492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Produits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MQ" sz="1200" dirty="0">
                          <a:effectLst/>
                        </a:rPr>
                        <a:t>hambre-salle à manger-salle de bain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Accessoires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informatiques</a:t>
                      </a:r>
                      <a:endParaRPr lang="en-MQ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Outils</a:t>
                      </a:r>
                      <a:r>
                        <a:rPr lang="en-US" sz="1200" dirty="0">
                          <a:effectLst/>
                        </a:rPr>
                        <a:t> de </a:t>
                      </a:r>
                      <a:r>
                        <a:rPr lang="en-US" sz="1200" dirty="0" err="1">
                          <a:effectLst/>
                        </a:rPr>
                        <a:t>jardin</a:t>
                      </a:r>
                      <a:endParaRPr lang="en-MQ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électroménager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produits les moins volumineux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moins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produits les plus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plus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produits les moins lourds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moins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plus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produits les plus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Satisfaction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Très satisfait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Très  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Très 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  <a:tr h="2323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Type de client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Low Value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High Potential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High Value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Medium Value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2251112-29EF-5D4E-A96E-86A3AA9BC5C8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713105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3955570"/>
            <a:ext cx="478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caractéristiques des clusters différent sur certains points clés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/>
              <a:t>ÉtUDE</a:t>
            </a:r>
            <a:r>
              <a:rPr lang="fr-FR" dirty="0"/>
              <a:t> DE LA </a:t>
            </a:r>
            <a:r>
              <a:rPr lang="fr-FR" dirty="0" err="1"/>
              <a:t>FRéQUENCE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COMPARAISON DES PROFILS TYPE des clusters</a:t>
            </a: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9600940F-9137-724E-8A91-BF581E8E38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8989592"/>
              </p:ext>
            </p:extLst>
          </p:nvPr>
        </p:nvGraphicFramePr>
        <p:xfrm>
          <a:off x="523472" y="1690360"/>
          <a:ext cx="6380248" cy="4152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0312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2495227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2634709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Cluster 0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5515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Profil</a:t>
                      </a: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type 2017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Profil</a:t>
                      </a: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type 2018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80693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Moyens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Panier moyen le plus élevé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Panier moyen le plus faible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392970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Position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frais de port les plus faibles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frais de port les plus faibles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5532"/>
                  </a:ext>
                </a:extLst>
              </a:tr>
              <a:tr h="168416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État de São Paulo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État de São Paulo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392970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Produits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C</a:t>
                      </a:r>
                      <a:r>
                        <a:rPr lang="en-MQ" sz="1400" dirty="0">
                          <a:effectLst/>
                        </a:rPr>
                        <a:t>hambre-salle à manger-salle de bain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C</a:t>
                      </a:r>
                      <a:r>
                        <a:rPr lang="en-MQ" sz="1400" dirty="0">
                          <a:effectLst/>
                        </a:rPr>
                        <a:t>hambre-salle à manger-salle de bain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392970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Produits les plus volumineux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produits les moins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280693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produits les plus lourds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produits les moins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1684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Satisfaction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Très satisfait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Très 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  <a:tr h="1684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Type de client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High Value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Low Value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501D44-C3B2-094D-91FB-9348C902795A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222393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3940985"/>
            <a:ext cx="478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caractéristiques des clusters différent sur certains points clés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9600940F-9137-724E-8A91-BF581E8E38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281994"/>
              </p:ext>
            </p:extLst>
          </p:nvPr>
        </p:nvGraphicFramePr>
        <p:xfrm>
          <a:off x="302331" y="1319299"/>
          <a:ext cx="6380248" cy="4420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0312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2495227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2634709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Cluster 1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5515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Profil</a:t>
                      </a: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type 2017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Profil</a:t>
                      </a: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type 2018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80693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Moyens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Panier moyen le plus faible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2ème panier moyen le plus faible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392970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Position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Paiement par boleto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4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5532"/>
                  </a:ext>
                </a:extLst>
              </a:tr>
              <a:tr h="168416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frais de port les plus élevés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Frais de port les plus faibles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16841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État de Mato Grosso do Sul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État de São Paulo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776015"/>
                  </a:ext>
                </a:extLst>
              </a:tr>
              <a:tr h="392970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Produits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B</a:t>
                      </a:r>
                      <a:r>
                        <a:rPr lang="en-MQ" sz="1400" dirty="0">
                          <a:effectLst/>
                        </a:rPr>
                        <a:t>eauté-santé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Accessoires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informatiques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392970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produits les moins volumineux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Produits les moins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280693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Produits les moins lourds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Produits les moins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1684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Satisfaction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Satisfait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  <a:tr h="1684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Type de client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Low Value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High Potential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401C2AD-D621-394C-8B18-F7ED89D09FA1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D63A21B-4380-C845-A3B3-F6B98B4E64FF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/>
              <a:t>ÉtUDE</a:t>
            </a:r>
            <a:r>
              <a:rPr lang="fr-FR" dirty="0"/>
              <a:t> DE LA </a:t>
            </a:r>
            <a:r>
              <a:rPr lang="fr-FR" dirty="0" err="1"/>
              <a:t>FRéQUENCE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COMPARAISON DES PROFILS TYPE des clusters</a:t>
            </a:r>
          </a:p>
        </p:txBody>
      </p:sp>
    </p:spTree>
    <p:extLst>
      <p:ext uri="{BB962C8B-B14F-4D97-AF65-F5344CB8AC3E}">
        <p14:creationId xmlns:p14="http://schemas.microsoft.com/office/powerpoint/2010/main" val="2670146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04659" y="3955570"/>
            <a:ext cx="478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caractéristiques des clusters différent sur certains points clés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9600940F-9137-724E-8A91-BF581E8E38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6303720"/>
              </p:ext>
            </p:extLst>
          </p:nvPr>
        </p:nvGraphicFramePr>
        <p:xfrm>
          <a:off x="302331" y="1319299"/>
          <a:ext cx="6380248" cy="40275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0312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2495227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2634709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Cluster2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5515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Profil</a:t>
                      </a: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type 2017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Profil</a:t>
                      </a: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type 2018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80693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Moyens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2ème panier moyen le plus élevé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Panier moyen le plus élevé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168416">
                <a:tc rowSpan="2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Frais de port les plus élevés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frais de port les plus élevés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16841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État de Minas Gerais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État de Minas Gerais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776015"/>
                  </a:ext>
                </a:extLst>
              </a:tr>
              <a:tr h="392970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Produits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B</a:t>
                      </a:r>
                      <a:r>
                        <a:rPr lang="en-MQ" sz="1400" dirty="0">
                          <a:effectLst/>
                        </a:rPr>
                        <a:t>eauté-santé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Outils</a:t>
                      </a:r>
                      <a:r>
                        <a:rPr lang="en-US" sz="1400" dirty="0">
                          <a:effectLst/>
                        </a:rPr>
                        <a:t> de </a:t>
                      </a:r>
                      <a:r>
                        <a:rPr lang="en-US" sz="1400" dirty="0" err="1">
                          <a:effectLst/>
                        </a:rPr>
                        <a:t>jardin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392970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produits les plus volumineux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produits les plus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280693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Produits les plus lourds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Produits les plus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1684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Satisfaction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Moyennement satisfait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Très  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  <a:tr h="1684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Type de client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Medium Value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High Value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ED9BCF5-3A91-A642-A775-0F14D9B1C54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E2612EB-E0C2-FD48-965E-9939AC5FCCEB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/>
              <a:t>ÉtUDE</a:t>
            </a:r>
            <a:r>
              <a:rPr lang="fr-FR" dirty="0"/>
              <a:t> DE LA </a:t>
            </a:r>
            <a:r>
              <a:rPr lang="fr-FR" dirty="0" err="1"/>
              <a:t>FRéQUENCE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COMPARAISON DES PROFILS TYPE des clusters</a:t>
            </a:r>
          </a:p>
        </p:txBody>
      </p:sp>
    </p:spTree>
    <p:extLst>
      <p:ext uri="{BB962C8B-B14F-4D97-AF65-F5344CB8AC3E}">
        <p14:creationId xmlns:p14="http://schemas.microsoft.com/office/powerpoint/2010/main" val="394679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DONNÉES</a:t>
            </a:r>
            <a:endParaRPr lang="en-US" sz="3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20622" y="2046625"/>
            <a:ext cx="4317196" cy="378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Base de données </a:t>
            </a:r>
            <a:r>
              <a:rPr lang="fr-FR" dirty="0" err="1"/>
              <a:t>anonymisée</a:t>
            </a:r>
            <a:r>
              <a:rPr lang="fr-FR" dirty="0"/>
              <a:t> années 2016 à 2018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9 fichiers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52+ indicateurs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couvrant 3 types d’informations: 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Historique de commandes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Localisation clients et vendeurs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Satisfaction client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Conditions de paiement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CADRE 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graphicFrame>
        <p:nvGraphicFramePr>
          <p:cNvPr id="11" name="Content Placeholder 19">
            <a:extLst>
              <a:ext uri="{FF2B5EF4-FFF2-40B4-BE49-F238E27FC236}">
                <a16:creationId xmlns:a16="http://schemas.microsoft.com/office/drawing/2014/main" id="{3D603643-67AE-AE4D-B406-1E0EBEE616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8163445"/>
              </p:ext>
            </p:extLst>
          </p:nvPr>
        </p:nvGraphicFramePr>
        <p:xfrm>
          <a:off x="354010" y="822263"/>
          <a:ext cx="6415605" cy="5385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5898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1275702">
                  <a:extLst>
                    <a:ext uri="{9D8B030D-6E8A-4147-A177-3AD203B41FA5}">
                      <a16:colId xmlns:a16="http://schemas.microsoft.com/office/drawing/2014/main" val="2068536404"/>
                    </a:ext>
                  </a:extLst>
                </a:gridCol>
                <a:gridCol w="1317367">
                  <a:extLst>
                    <a:ext uri="{9D8B030D-6E8A-4147-A177-3AD203B41FA5}">
                      <a16:colId xmlns:a16="http://schemas.microsoft.com/office/drawing/2014/main" val="3674993753"/>
                    </a:ext>
                  </a:extLst>
                </a:gridCol>
                <a:gridCol w="2156638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799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FICHIER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 DE LIGNES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 DE COLONNES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Customers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99441</a:t>
                      </a:r>
                      <a:endParaRPr lang="en-MQ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Données clients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Geolocation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1000163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Données ville Seattle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Order items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112650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Articles commandés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21462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Order payments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103886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Paiement commandes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101093"/>
                  </a:ext>
                </a:extLst>
              </a:tr>
              <a:tr h="540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Order reviews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100000</a:t>
                      </a:r>
                      <a:endParaRPr lang="en-MQ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Avis commandes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10316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Orders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99441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Commandes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8135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Products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32951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Produits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40575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Sellers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3095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Vendeurs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400529"/>
                  </a:ext>
                </a:extLst>
              </a:tr>
              <a:tr h="696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Product Category Name Translation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Traduction des noms de catégorie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4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39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4144718"/>
            <a:ext cx="478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caractéristiques des clusters différent sur certains points clés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9600940F-9137-724E-8A91-BF581E8E38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686720"/>
              </p:ext>
            </p:extLst>
          </p:nvPr>
        </p:nvGraphicFramePr>
        <p:xfrm>
          <a:off x="302331" y="1319299"/>
          <a:ext cx="6380248" cy="42953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0312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2495227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2634709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Cluster 3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5515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Profil</a:t>
                      </a: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type 2017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Profil</a:t>
                      </a: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type 2018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80693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Moyens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2ème panier moyen le plus faible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2ème panier moyen le plus élevé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392970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Position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Paiement par boleto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5532"/>
                  </a:ext>
                </a:extLst>
              </a:tr>
              <a:tr h="168416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Frais de port les plus faibles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Frais de port les plus élevés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16841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État de São Paulo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État de Rio Grande do Sul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776015"/>
                  </a:ext>
                </a:extLst>
              </a:tr>
              <a:tr h="392970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Produits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Gadgets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électroménager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392970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Produits les moins volumineux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Produits les plus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280693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produits les moins lourds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2ème produits les plus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1684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Satisfaction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Très satisfait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Très 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  <a:tr h="1684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Type de client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High Potential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Medium Value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12AA4B-2235-FA40-B313-31B7668F5D39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451426-11C7-644E-92D5-8697AF3B5F35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/>
              <a:t>ÉtUDE</a:t>
            </a:r>
            <a:r>
              <a:rPr lang="fr-FR" dirty="0"/>
              <a:t> DE LA </a:t>
            </a:r>
            <a:r>
              <a:rPr lang="fr-FR" dirty="0" err="1"/>
              <a:t>FRéQUENCE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COMPARAISON DES PROFILS TYPE des clusters</a:t>
            </a:r>
          </a:p>
        </p:txBody>
      </p:sp>
    </p:spTree>
    <p:extLst>
      <p:ext uri="{BB962C8B-B14F-4D97-AF65-F5344CB8AC3E}">
        <p14:creationId xmlns:p14="http://schemas.microsoft.com/office/powerpoint/2010/main" val="2310936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-15934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D73790-FF18-664A-B4FD-821631C2187E}"/>
              </a:ext>
            </a:extLst>
          </p:cNvPr>
          <p:cNvSpPr txBox="1"/>
          <p:nvPr/>
        </p:nvSpPr>
        <p:spPr>
          <a:xfrm>
            <a:off x="7079019" y="3621726"/>
            <a:ext cx="478501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.Apple Color Emoji UI"/>
              <a:buChar char="🔴"/>
            </a:pPr>
            <a:r>
              <a:rPr lang="fr-FR" dirty="0"/>
              <a:t>Modèle établi sur les données 2017 n’est pas utilisable avec les données 2018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Mise à jour nécessaire tous les 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CDE68E5-D1E2-DA4A-8D5D-DA54E83EBD0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/>
              <a:t>ÉtUDE</a:t>
            </a:r>
            <a:r>
              <a:rPr lang="fr-FR" dirty="0"/>
              <a:t> DE LA </a:t>
            </a:r>
            <a:r>
              <a:rPr lang="fr-FR" dirty="0" err="1"/>
              <a:t>FRéQUENCE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CONCLUSION</a:t>
            </a:r>
          </a:p>
        </p:txBody>
      </p:sp>
      <p:pic>
        <p:nvPicPr>
          <p:cNvPr id="3" name="Graphic 2" descr="Monthly calendar">
            <a:extLst>
              <a:ext uri="{FF2B5EF4-FFF2-40B4-BE49-F238E27FC236}">
                <a16:creationId xmlns:a16="http://schemas.microsoft.com/office/drawing/2014/main" id="{D5CE6E25-CA1D-0646-9EFA-EBE13CCF6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113" y="854182"/>
            <a:ext cx="5208104" cy="52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07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1899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SEGMENTATION FINALE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-15934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Rectangle 14" descr="Social network">
            <a:extLst>
              <a:ext uri="{FF2B5EF4-FFF2-40B4-BE49-F238E27FC236}">
                <a16:creationId xmlns:a16="http://schemas.microsoft.com/office/drawing/2014/main" id="{A749D1F9-EA1F-8D43-AA97-DCACD484EB27}"/>
              </a:ext>
            </a:extLst>
          </p:cNvPr>
          <p:cNvSpPr/>
          <p:nvPr/>
        </p:nvSpPr>
        <p:spPr>
          <a:xfrm>
            <a:off x="910753" y="1224701"/>
            <a:ext cx="4895770" cy="489577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94645-F96E-BD45-A7B4-2AEC2D7C7F7A}"/>
              </a:ext>
            </a:extLst>
          </p:cNvPr>
          <p:cNvSpPr txBox="1"/>
          <p:nvPr/>
        </p:nvSpPr>
        <p:spPr>
          <a:xfrm>
            <a:off x="7161865" y="1974423"/>
            <a:ext cx="4785010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000" dirty="0"/>
              <a:t>Démarche validée 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Choix du nombre de clusters (dendrogramme, méthode du coude)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Optimisation paramètres K-</a:t>
            </a:r>
            <a:r>
              <a:rPr lang="fr-FR" sz="2000" dirty="0" err="1"/>
              <a:t>means</a:t>
            </a:r>
            <a:endParaRPr lang="fr-FR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Segmentation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Obtention des </a:t>
            </a:r>
            <a:r>
              <a:rPr lang="fr-FR" sz="2000" dirty="0" err="1"/>
              <a:t>centroïdes</a:t>
            </a:r>
            <a:endParaRPr lang="fr-FR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Identification des </a:t>
            </a:r>
            <a:r>
              <a:rPr lang="fr-FR" sz="2000" dirty="0" err="1"/>
              <a:t>médoïdes</a:t>
            </a:r>
            <a:endParaRPr lang="fr-FR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Déduction des profils types</a:t>
            </a:r>
          </a:p>
        </p:txBody>
      </p:sp>
    </p:spTree>
    <p:extLst>
      <p:ext uri="{BB962C8B-B14F-4D97-AF65-F5344CB8AC3E}">
        <p14:creationId xmlns:p14="http://schemas.microsoft.com/office/powerpoint/2010/main" val="3024977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668098"/>
            <a:ext cx="478501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000" dirty="0"/>
              <a:t>4 clusters :</a:t>
            </a:r>
          </a:p>
          <a:p>
            <a:pPr marL="742950" lvl="1" indent="-285750">
              <a:lnSpc>
                <a:spcPct val="150000"/>
              </a:lnSpc>
              <a:buFont typeface=".Apple Color Emoji UI"/>
              <a:buChar char="✅"/>
            </a:pPr>
            <a:r>
              <a:rPr lang="fr-FR" sz="2000" dirty="0"/>
              <a:t>bien définis </a:t>
            </a:r>
          </a:p>
          <a:p>
            <a:pPr marL="742950" lvl="1" indent="-285750">
              <a:lnSpc>
                <a:spcPct val="150000"/>
              </a:lnSpc>
              <a:buFont typeface=".Apple Color Emoji UI"/>
              <a:buChar char="🔴"/>
            </a:pPr>
            <a:r>
              <a:rPr lang="fr-FR" sz="2000" dirty="0"/>
              <a:t>peu éloignés les uns des autres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8467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SEGMENTATION FINALE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CLUSTERING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FC9315-8C1E-8B44-9570-A637F1267AB1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4D24625-21AD-3B4F-9149-5FD7619C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20" y="195957"/>
            <a:ext cx="61849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6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3429000"/>
            <a:ext cx="478501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Profil type d’un client du cluster étudié: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0 : </a:t>
            </a:r>
            <a:r>
              <a:rPr lang="fr-FR" dirty="0" err="1"/>
              <a:t>Low</a:t>
            </a:r>
            <a:r>
              <a:rPr lang="fr-FR" dirty="0"/>
              <a:t> Value Customer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1 : High Value Customer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2 : Medium Value Customer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3 : High </a:t>
            </a:r>
            <a:r>
              <a:rPr lang="fr-FR" dirty="0" err="1"/>
              <a:t>Potential</a:t>
            </a:r>
            <a:r>
              <a:rPr lang="fr-FR" dirty="0"/>
              <a:t>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SEGMENTATION FINALE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PROFILS TYPE des clusters</a:t>
            </a: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9600940F-9137-724E-8A91-BF581E8E38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6881837"/>
              </p:ext>
            </p:extLst>
          </p:nvPr>
        </p:nvGraphicFramePr>
        <p:xfrm>
          <a:off x="296516" y="692810"/>
          <a:ext cx="6607204" cy="5676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6326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1286359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456841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  <a:gridCol w="1255362">
                  <a:extLst>
                    <a:ext uri="{9D8B030D-6E8A-4147-A177-3AD203B41FA5}">
                      <a16:colId xmlns:a16="http://schemas.microsoft.com/office/drawing/2014/main" val="938886710"/>
                    </a:ext>
                  </a:extLst>
                </a:gridCol>
                <a:gridCol w="1482316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Cluster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5515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161492">
                <a:tc rowSpan="2"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Moyens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Panier moyen le plus faible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2ème panier moyen le plus élevé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2ème panier moyen le plus faible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MQ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Panier moyen le plus élevé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200" dirty="0">
                          <a:effectLst/>
                        </a:rPr>
                        <a:t>Paiement par boleto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77140"/>
                  </a:ext>
                </a:extLst>
              </a:tr>
              <a:tr h="161492"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Position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frais de port les plus élevés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frais de port les plus faibles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Frais de port les plus faibles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Frais de port les plus élevés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5532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Rio de Janeiro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São Paulo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Rio de Janeiro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État de São Paulo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161492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Produits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MQ" sz="1200" dirty="0">
                          <a:effectLst/>
                        </a:rPr>
                        <a:t>hambre-salle à manger-salle de bain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B</a:t>
                      </a:r>
                      <a:r>
                        <a:rPr lang="en-MQ" sz="1200" dirty="0">
                          <a:effectLst/>
                        </a:rPr>
                        <a:t>eauté-santé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MQ" sz="1200" dirty="0">
                          <a:effectLst/>
                        </a:rPr>
                        <a:t>hambre-salle à manger-salle de bain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Sport-loisirs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moins volumineux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produits les moins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produits les plus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plus volumineux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161492">
                <a:tc vMerge="1"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Produitsles plus légers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2ème produits les plus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plus légers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Produits les plus lourds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Satisfaction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Très satisfait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Très 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Moyennement satisfait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  <a:tr h="2323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effectLst/>
                        </a:rPr>
                        <a:t>Type de client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Low Value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High Value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Medium Value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High Potential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9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7E3A0AE-3D1A-7249-942C-F9669BDF1075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2375613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84A9-2FDF-CC4E-BDED-57C121FC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074333"/>
            <a:ext cx="4240530" cy="1371600"/>
          </a:xfrm>
        </p:spPr>
        <p:txBody>
          <a:bodyPr>
            <a:normAutofit/>
          </a:bodyPr>
          <a:lstStyle/>
          <a:p>
            <a:r>
              <a:rPr lang="fr-FR" sz="3600" dirty="0"/>
              <a:t>CONCLUSIONS</a:t>
            </a:r>
            <a:endParaRPr lang="fr-F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92A2-BD82-CA4F-BEEB-B3F52FFD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671" y="2074334"/>
            <a:ext cx="5919560" cy="462364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fr-FR" dirty="0"/>
              <a:t>Segmentation obtenue : 4 groupes clients :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High Value  : panier moyen élevé, vivant à São Paulo, commande de produits lourds, satisfait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Medium Value : panier faible, commande de produits volumineux, très satisfait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 err="1"/>
              <a:t>Low</a:t>
            </a:r>
            <a:r>
              <a:rPr lang="fr-FR" dirty="0"/>
              <a:t> Value : panier moyen le plus faible, commande de petits produits, très satisfait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High </a:t>
            </a:r>
            <a:r>
              <a:rPr lang="fr-FR" dirty="0" err="1"/>
              <a:t>Potential</a:t>
            </a:r>
            <a:r>
              <a:rPr lang="fr-FR" dirty="0"/>
              <a:t> : panier moyen le plus élevé, commande de produits  lourds et volumineux, moyennement satisfait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Le modèle demande une mise à jour annuelle mais cette fréquence pourrait décroître si le pourcentage de clients retour augmente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A8A0BBF-925B-C34B-8356-832E699B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7" name="Footer Placeholder 7">
            <a:extLst>
              <a:ext uri="{FF2B5EF4-FFF2-40B4-BE49-F238E27FC236}">
                <a16:creationId xmlns:a16="http://schemas.microsoft.com/office/drawing/2014/main" id="{8F19D3D3-9BFC-B34B-9076-01D9F9F3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5" name="Graphic 4" descr="Bad Inventory">
            <a:extLst>
              <a:ext uri="{FF2B5EF4-FFF2-40B4-BE49-F238E27FC236}">
                <a16:creationId xmlns:a16="http://schemas.microsoft.com/office/drawing/2014/main" id="{2CBDAC65-668B-2C4E-92E0-F540F637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085" y="437019"/>
            <a:ext cx="914401" cy="914401"/>
          </a:xfrm>
          <a:prstGeom prst="rect">
            <a:avLst/>
          </a:prstGeom>
        </p:spPr>
      </p:pic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5BCA29C9-5371-D442-86E3-E7A50670F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1478" y="1430265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44D763-771A-6643-B227-21E1848A1683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8B13DB9-5F6A-D440-BB15-EE762F51D2CD}"/>
              </a:ext>
            </a:extLst>
          </p:cNvPr>
          <p:cNvSpPr txBox="1">
            <a:spLocks/>
          </p:cNvSpPr>
          <p:nvPr/>
        </p:nvSpPr>
        <p:spPr>
          <a:xfrm>
            <a:off x="4944364" y="1599473"/>
            <a:ext cx="6075167" cy="757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Utilisation d’un algorithme d’apprentissage non supervisé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38610DB-C188-0D4D-98EF-86C47D639108}"/>
              </a:ext>
            </a:extLst>
          </p:cNvPr>
          <p:cNvSpPr txBox="1">
            <a:spLocks/>
          </p:cNvSpPr>
          <p:nvPr/>
        </p:nvSpPr>
        <p:spPr>
          <a:xfrm>
            <a:off x="4944364" y="113451"/>
            <a:ext cx="5702972" cy="150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fr-FR" dirty="0"/>
              <a:t>Jeu de données bien renseigné mais aucun client retour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Difficile de faire ressortir des habitudes d’achat par les méthodes traditionnelles</a:t>
            </a:r>
          </a:p>
        </p:txBody>
      </p:sp>
      <p:pic>
        <p:nvPicPr>
          <p:cNvPr id="9" name="Graphic 8" descr="Social network">
            <a:extLst>
              <a:ext uri="{FF2B5EF4-FFF2-40B4-BE49-F238E27FC236}">
                <a16:creationId xmlns:a16="http://schemas.microsoft.com/office/drawing/2014/main" id="{82C2136B-2082-CB40-B4BB-112F26F2A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5419" y="3296392"/>
            <a:ext cx="2606518" cy="26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24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D55BBA-27BE-BB43-A8B1-D3857FA6A77F}"/>
              </a:ext>
            </a:extLst>
          </p:cNvPr>
          <p:cNvSpPr txBox="1"/>
          <p:nvPr/>
        </p:nvSpPr>
        <p:spPr>
          <a:xfrm>
            <a:off x="2358390" y="152019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MERCI POUR VOTRE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62E6F-6A5A-E643-8F26-A5905FC4A9C7}"/>
              </a:ext>
            </a:extLst>
          </p:cNvPr>
          <p:cNvSpPr txBox="1"/>
          <p:nvPr/>
        </p:nvSpPr>
        <p:spPr>
          <a:xfrm>
            <a:off x="2358390" y="446151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AVEZ-VOUS DES QUESTIONS ?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A92A42C0-108A-9F40-BCF7-899BC2E88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4420" y="2430780"/>
            <a:ext cx="1939290" cy="193929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F1ECCD-D1B9-2249-A1F6-41EF3C23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E3DA6CD1-143F-CB4D-8AC2-901F4BAD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3054120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3940985"/>
            <a:ext cx="478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Données 2018 fournies au modèle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Obtention des </a:t>
            </a:r>
            <a:r>
              <a:rPr lang="fr-FR" dirty="0" err="1"/>
              <a:t>centroïdes</a:t>
            </a: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Identification des </a:t>
            </a:r>
            <a:r>
              <a:rPr lang="fr-FR" dirty="0" err="1"/>
              <a:t>médoïdes</a:t>
            </a:r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800930" cy="315184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ANNEXE</a:t>
            </a:r>
          </a:p>
          <a:p>
            <a:r>
              <a:rPr lang="fr-FR" dirty="0"/>
              <a:t> </a:t>
            </a:r>
          </a:p>
          <a:p>
            <a:r>
              <a:rPr lang="fr-FR" dirty="0"/>
              <a:t>éTUDE DE LA </a:t>
            </a:r>
            <a:r>
              <a:rPr lang="fr-FR" dirty="0" err="1"/>
              <a:t>FRÉqUENCE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CARACTÉRISTIQUES DES CLUSTERS 2018</a:t>
            </a:r>
          </a:p>
        </p:txBody>
      </p:sp>
      <p:graphicFrame>
        <p:nvGraphicFramePr>
          <p:cNvPr id="12" name="Content Placeholder 19">
            <a:extLst>
              <a:ext uri="{FF2B5EF4-FFF2-40B4-BE49-F238E27FC236}">
                <a16:creationId xmlns:a16="http://schemas.microsoft.com/office/drawing/2014/main" id="{E777917B-FA62-FA44-BAE2-016A349FA1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2138877"/>
              </p:ext>
            </p:extLst>
          </p:nvPr>
        </p:nvGraphicFramePr>
        <p:xfrm>
          <a:off x="229205" y="753733"/>
          <a:ext cx="6512555" cy="5676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4578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1081829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349209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  <a:gridCol w="1048303">
                  <a:extLst>
                    <a:ext uri="{9D8B030D-6E8A-4147-A177-3AD203B41FA5}">
                      <a16:colId xmlns:a16="http://schemas.microsoft.com/office/drawing/2014/main" val="938886710"/>
                    </a:ext>
                  </a:extLst>
                </a:gridCol>
                <a:gridCol w="1278636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4185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Cluster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551566"/>
                  </a:ext>
                </a:extLst>
              </a:tr>
              <a:tr h="418558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average_basket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54.87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76.87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521.13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164.26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freight_value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13.87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8.88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25.18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34.27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36317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effectLst/>
                        </a:rPr>
                        <a:t>product_weight_g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650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450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15300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7600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77140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product_volume_cm3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2560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1280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12250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60000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20164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review_score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5532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R_score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M_score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39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29517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first_order_month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first_order_day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last_order_month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last_order_day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>
                          <a:effectLst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dirty="0">
                          <a:effectLst/>
                        </a:rPr>
                        <a:t>14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payment_type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credit_card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credit_card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credit_card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boleto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2266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customer_state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SP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MG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RS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24813"/>
                  </a:ext>
                </a:extLst>
              </a:tr>
              <a:tr h="3568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customer_city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sao caetano do sul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mogi-guacu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carandai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porto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alegre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304283"/>
                  </a:ext>
                </a:extLst>
              </a:tr>
              <a:tr h="4995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product_category_name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chambre-salle </a:t>
                      </a:r>
                      <a:r>
                        <a:rPr lang="en-US" sz="1200" dirty="0" err="1">
                          <a:effectLst/>
                        </a:rPr>
                        <a:t>à</a:t>
                      </a:r>
                      <a:r>
                        <a:rPr lang="en-US" sz="1200" dirty="0">
                          <a:effectLst/>
                        </a:rPr>
                        <a:t> manger- salle de </a:t>
                      </a:r>
                      <a:r>
                        <a:rPr lang="en-US" sz="1200" dirty="0" err="1">
                          <a:effectLst/>
                        </a:rPr>
                        <a:t>bain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accessoires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informatiques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outils</a:t>
                      </a:r>
                      <a:r>
                        <a:rPr lang="en-US" sz="1200" dirty="0">
                          <a:effectLst/>
                        </a:rPr>
                        <a:t> de </a:t>
                      </a:r>
                      <a:r>
                        <a:rPr lang="en-US" sz="1200" dirty="0" err="1">
                          <a:effectLst/>
                        </a:rPr>
                        <a:t>jardin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électroménager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21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235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22970" y="3689448"/>
            <a:ext cx="4785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Obtention des coordonnées des </a:t>
            </a:r>
            <a:r>
              <a:rPr lang="fr-FR" dirty="0" err="1"/>
              <a:t>centroïdes</a:t>
            </a: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Détermination des </a:t>
            </a:r>
            <a:r>
              <a:rPr lang="fr-FR" dirty="0" err="1"/>
              <a:t>médoïdes</a:t>
            </a:r>
            <a:endParaRPr lang="fr-FR" dirty="0"/>
          </a:p>
          <a:p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27992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ANNEXE</a:t>
            </a:r>
          </a:p>
          <a:p>
            <a:endParaRPr lang="fr-FR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fr-FR" dirty="0"/>
              <a:t>SEGMENTATION FINALE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CARACTÉRISTIQUES des clusters</a:t>
            </a: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9600940F-9137-724E-8A91-BF581E8E38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706477"/>
              </p:ext>
            </p:extLst>
          </p:nvPr>
        </p:nvGraphicFramePr>
        <p:xfrm>
          <a:off x="284020" y="942518"/>
          <a:ext cx="6607204" cy="4914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79898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1338699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1084881">
                  <a:extLst>
                    <a:ext uri="{9D8B030D-6E8A-4147-A177-3AD203B41FA5}">
                      <a16:colId xmlns:a16="http://schemas.microsoft.com/office/drawing/2014/main" val="2909317833"/>
                    </a:ext>
                  </a:extLst>
                </a:gridCol>
                <a:gridCol w="1162373">
                  <a:extLst>
                    <a:ext uri="{9D8B030D-6E8A-4147-A177-3AD203B41FA5}">
                      <a16:colId xmlns:a16="http://schemas.microsoft.com/office/drawing/2014/main" val="938886710"/>
                    </a:ext>
                  </a:extLst>
                </a:gridCol>
                <a:gridCol w="1141353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Cluster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5515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244409" marR="146645" marT="146645" marB="14664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average_basket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78.18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147.65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87.64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490.99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freight_value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23.19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17.75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17.74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31.99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36317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product_weight_g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1050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1100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950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8900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77140"/>
                  </a:ext>
                </a:extLst>
              </a:tr>
              <a:tr h="2323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product_volume_cm3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4800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9728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23625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51975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20164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review_score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5532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R_score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9621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M_score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35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>
                          <a:effectLst/>
                        </a:rPr>
                        <a:t>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29517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payment_type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boleto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credit_card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credit_card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credit_card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96854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customer_state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RJ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SP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RJ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SP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72482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customer_city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niteroi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santo andre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itaguai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sumare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5768"/>
                  </a:ext>
                </a:extLst>
              </a:tr>
              <a:tr h="161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product_category</a:t>
                      </a:r>
                      <a:r>
                        <a:rPr lang="en-US" sz="1400" b="1" dirty="0">
                          <a:effectLst/>
                        </a:rPr>
                        <a:t>_</a:t>
                      </a:r>
                    </a:p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name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C</a:t>
                      </a:r>
                      <a:r>
                        <a:rPr lang="en-MQ" sz="1400" dirty="0">
                          <a:effectLst/>
                        </a:rPr>
                        <a:t>hambre-salle à manger-salle de bain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Beauté-santé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C</a:t>
                      </a:r>
                      <a:r>
                        <a:rPr lang="en-MQ" sz="1400" dirty="0">
                          <a:effectLst/>
                        </a:rPr>
                        <a:t>hambre-salle à manger-salle de bain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Sports-</a:t>
                      </a:r>
                      <a:r>
                        <a:rPr lang="en-US" sz="1400" dirty="0" err="1">
                          <a:effectLst/>
                        </a:rPr>
                        <a:t>loisirs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9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27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ANNEXE</a:t>
            </a:r>
          </a:p>
          <a:p>
            <a:endParaRPr lang="fr-FR" sz="33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fr-FR" sz="3300" dirty="0"/>
              <a:t>SEGMENTATION FINALE</a:t>
            </a:r>
          </a:p>
          <a:p>
            <a:r>
              <a:rPr lang="fr-FR" sz="3300" dirty="0"/>
              <a:t>CHOIX De 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NOMBRE DE CLUSTERS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BFC3A-B106-EF46-9674-4138341CD851}"/>
              </a:ext>
            </a:extLst>
          </p:cNvPr>
          <p:cNvSpPr/>
          <p:nvPr/>
        </p:nvSpPr>
        <p:spPr>
          <a:xfrm>
            <a:off x="14446" y="0"/>
            <a:ext cx="6717277" cy="6871934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6CA1C-B208-874A-A2A2-317CEF5273F4}"/>
              </a:ext>
            </a:extLst>
          </p:cNvPr>
          <p:cNvSpPr txBox="1"/>
          <p:nvPr/>
        </p:nvSpPr>
        <p:spPr>
          <a:xfrm>
            <a:off x="7161864" y="3435967"/>
            <a:ext cx="478501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Au vu du dendrogramme et de la mej2thode du coude, nous choisissons 4 clusters.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01889A-FE47-7A44-9DB0-DB26249DDB1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048CA5-DF3E-6845-8B48-D44F121F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5" y="160020"/>
            <a:ext cx="5593471" cy="3137241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284D683-A89E-2942-BC28-514FF88BC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31" y="3399007"/>
            <a:ext cx="4782717" cy="34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6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PRÉPARATION DES Données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442AF1-8131-F24B-A3A1-29AFFD7F7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/>
          <a:lstStyle/>
          <a:p>
            <a:r>
              <a:rPr lang="fr-FR" dirty="0"/>
              <a:t>ASSEMBLAGE – NETTOYAGE –CIBLAGE –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64707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rgbClr val="F0F4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493105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ASSEMBLAGE DES JEUX DE Données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142067"/>
            <a:ext cx="4099947" cy="418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fr-FR" dirty="0"/>
              <a:t>Jointures pour obtenir une table intermédiaire avec :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Les informations de commande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Les informations client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Les informations paiement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Les informations satisfaction client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Les informations article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NETTOYAGE - CIBLAGE - FEATURE ENGINEERING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96D69-2DC5-524E-8DB7-CBEE85542936}"/>
              </a:ext>
            </a:extLst>
          </p:cNvPr>
          <p:cNvSpPr txBox="1"/>
          <p:nvPr/>
        </p:nvSpPr>
        <p:spPr>
          <a:xfrm>
            <a:off x="5598572" y="6621986"/>
            <a:ext cx="111101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 Elodie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Oudot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B97572-CD64-354A-9B1D-7D3E68F4E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8" y="1606793"/>
            <a:ext cx="6641078" cy="4012736"/>
          </a:xfrm>
          <a:prstGeom prst="rect">
            <a:avLst/>
          </a:prstGeom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8CB4E5E6-EB9A-BB41-AE52-A87F6F972AB5}"/>
              </a:ext>
            </a:extLst>
          </p:cNvPr>
          <p:cNvSpPr/>
          <p:nvPr/>
        </p:nvSpPr>
        <p:spPr>
          <a:xfrm rot="19091217">
            <a:off x="5627446" y="3139367"/>
            <a:ext cx="828431" cy="872027"/>
          </a:xfrm>
          <a:prstGeom prst="plus">
            <a:avLst>
              <a:gd name="adj" fmla="val 3292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A48E7315-53DA-9A45-BA88-957ED2AE8BD5}"/>
              </a:ext>
            </a:extLst>
          </p:cNvPr>
          <p:cNvSpPr/>
          <p:nvPr/>
        </p:nvSpPr>
        <p:spPr>
          <a:xfrm rot="19091217">
            <a:off x="5627446" y="4701226"/>
            <a:ext cx="828431" cy="872027"/>
          </a:xfrm>
          <a:prstGeom prst="plus">
            <a:avLst>
              <a:gd name="adj" fmla="val 3292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60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Nettoyage DES Données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002367"/>
            <a:ext cx="4585528" cy="454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Corrections orthographiques et typologiques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Suppression des valeurs aberrantes : 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Poids produit = 0 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Commandes présentant des erreurs de workflow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Suppression des </a:t>
            </a:r>
            <a:r>
              <a:rPr lang="fr-FR" dirty="0" err="1"/>
              <a:t>features</a:t>
            </a:r>
            <a:r>
              <a:rPr lang="fr-FR" dirty="0"/>
              <a:t> les moins renseignées (taux de remplissage &lt; 95%)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Suppression des observations intégralement vides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AutoNum type="arabicPeriod"/>
            </a:pPr>
            <a:r>
              <a:rPr lang="fr-FR" dirty="0"/>
              <a:t>Suppression des valeurs </a:t>
            </a:r>
            <a:r>
              <a:rPr lang="fr-FR" dirty="0" err="1"/>
              <a:t>NaN</a:t>
            </a:r>
            <a:endParaRPr lang="fr-FR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56D341-2F33-D14E-9C21-37702C0366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6" t="9477" r="92038" b="-1"/>
          <a:stretch/>
        </p:blipFill>
        <p:spPr>
          <a:xfrm>
            <a:off x="2721264" y="6352924"/>
            <a:ext cx="218426" cy="430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6ACB97-A031-E649-BB64-48F0F4EF8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93" t="-5970" r="270" b="31853"/>
          <a:stretch/>
        </p:blipFill>
        <p:spPr>
          <a:xfrm>
            <a:off x="4008564" y="6254154"/>
            <a:ext cx="499169" cy="430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F4B633-A62E-5645-BAC8-B2D87D43A4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85" t="52427" r="24449" b="1"/>
          <a:stretch/>
        </p:blipFill>
        <p:spPr>
          <a:xfrm>
            <a:off x="2507683" y="6551139"/>
            <a:ext cx="2147452" cy="2921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48C5E07-26FA-3A4C-B5AD-1B5498C2E28C}"/>
              </a:ext>
            </a:extLst>
          </p:cNvPr>
          <p:cNvSpPr/>
          <p:nvPr/>
        </p:nvSpPr>
        <p:spPr>
          <a:xfrm>
            <a:off x="3241964" y="6478214"/>
            <a:ext cx="766600" cy="72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DB78C0-2AD6-7549-A3BA-B59E08B36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849" y="5764695"/>
            <a:ext cx="1746779" cy="5623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4FCC41-1110-BA47-9406-635BE69B86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812"/>
          <a:stretch/>
        </p:blipFill>
        <p:spPr>
          <a:xfrm>
            <a:off x="215389" y="160020"/>
            <a:ext cx="6286500" cy="24507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50777D-2CAB-6F40-B9D8-A30F1E84EA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125"/>
          <a:stretch/>
        </p:blipFill>
        <p:spPr>
          <a:xfrm>
            <a:off x="2177122" y="3845696"/>
            <a:ext cx="2147452" cy="234407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EE39BF9-2AAC-FF4E-AEDA-FE6AE3746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4421" y="581105"/>
            <a:ext cx="2293200" cy="32988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0B0FB0-E0DC-4B4C-A2FE-8E026B78E9F8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ASSEMBLAGE - NETTOYAGE - CIBLAGE -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071638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38896</TotalTime>
  <Words>4557</Words>
  <Application>Microsoft Macintosh PowerPoint</Application>
  <PresentationFormat>Widescreen</PresentationFormat>
  <Paragraphs>1704</Paragraphs>
  <Slides>69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.Apple Color Emoji UI</vt:lpstr>
      <vt:lpstr>Arial</vt:lpstr>
      <vt:lpstr>Calibri</vt:lpstr>
      <vt:lpstr>Calibri Light</vt:lpstr>
      <vt:lpstr>Wingdings</vt:lpstr>
      <vt:lpstr>Celestial</vt:lpstr>
      <vt:lpstr>OLIST</vt:lpstr>
      <vt:lpstr>PLAN</vt:lpstr>
      <vt:lpstr>CADRE</vt:lpstr>
      <vt:lpstr>🎯Obtenir une segmentation marketing des clients</vt:lpstr>
      <vt:lpstr>SCORES RFM</vt:lpstr>
      <vt:lpstr>DONNÉES</vt:lpstr>
      <vt:lpstr>PRÉPARATION DES Données</vt:lpstr>
      <vt:lpstr>ASSEMBLAGE DES JEUX DE Données</vt:lpstr>
      <vt:lpstr>Nettoyage DES Données</vt:lpstr>
      <vt:lpstr>CIBLAGE DES Données</vt:lpstr>
      <vt:lpstr>FEATURE ENGINEERING</vt:lpstr>
      <vt:lpstr>PowerPoint Presentation</vt:lpstr>
      <vt:lpstr>PowerPoint Presentation</vt:lpstr>
      <vt:lpstr>PowerPoint Presentation</vt:lpstr>
      <vt:lpstr>JEU DE DONNéES FINAL</vt:lpstr>
      <vt:lpstr>ANALYSE EXPLORATOIRE</vt:lpstr>
      <vt:lpstr>grandeurs STATISTIQUES</vt:lpstr>
      <vt:lpstr>PowerPoint Presentation</vt:lpstr>
      <vt:lpstr>PowerPoint Presentation</vt:lpstr>
      <vt:lpstr>PowerPoint Presentation</vt:lpstr>
      <vt:lpstr>PowerPoint Presentation</vt:lpstr>
      <vt:lpstr>ÉTUDE DES CORRÉLATIONS avec le panier moyen et les scores rfm</vt:lpstr>
      <vt:lpstr>PowerPoint Presentation</vt:lpstr>
      <vt:lpstr>PowerPoint Presentation</vt:lpstr>
      <vt:lpstr>ANALYSE MÉTIER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MODÉLISATION NON SUPERVISÉE</vt:lpstr>
      <vt:lpstr>Démarche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OF SEATTLE</dc:title>
  <dc:creator>Sofia Chevrolat</dc:creator>
  <cp:lastModifiedBy>Sofia Chevrolat</cp:lastModifiedBy>
  <cp:revision>394</cp:revision>
  <dcterms:created xsi:type="dcterms:W3CDTF">2020-07-21T12:44:06Z</dcterms:created>
  <dcterms:modified xsi:type="dcterms:W3CDTF">2020-09-13T22:52:25Z</dcterms:modified>
</cp:coreProperties>
</file>